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Montserrat Light" panose="000004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41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8b27ed66a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terms of our project's future direction, our immediate goal is to tailor this Helpbot to serve Tepper MSBA students as a one-stop resource. As it evolves and becomes more advanced, our vision is to expand its capabilities to cater to both graduate and undergraduate students, recognizing the overlap in information needs. Looking further ahead, our ultimate objective is to develop it into a CMU-wide HelpBot.</a:t>
            </a:r>
            <a:endParaRPr/>
          </a:p>
        </p:txBody>
      </p:sp>
      <p:sp>
        <p:nvSpPr>
          <p:cNvPr id="311" name="Google Shape;311;g28b27ed66a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71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89d55e7e0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89d55e7e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9b3cbbb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currently facing several key challenges in our project. First, integrating data from multiple platforms, such as Canvas, the Tepper website, handshake, and 12Twenty, is proving to be a complex task that requires a significant amount of coding effort. Second, during the initial phase, we have encountered issues with lower accuracy and flexibility, which we are actively working to improve. To create an effective chatbot that consolidates information and enhances efficiency, we also need to pay close attention to language sensitivity. Lastly, there are delays in obtaining real-time information, particularly related to career-related data. This delay could potentially lead to students missing out on valuable opportunities.</a:t>
            </a:r>
            <a:endParaRPr baseline="-25000"/>
          </a:p>
        </p:txBody>
      </p:sp>
      <p:sp>
        <p:nvSpPr>
          <p:cNvPr id="259" name="Google Shape;259;g289b3cbbbe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terms of our project's future direction, our immediate goal is to tailor this Helpbot to serve Tepper MSBA students as a one-stop resource. As it evolves and becomes more advanced, our vision is to expand its capabilities to cater to both graduate and undergraduate students, recognizing the overlap in information needs. Looking further ahead, our ultimate objective is to develop it into a CMU-wide HelpBot.</a:t>
            </a:r>
            <a:endParaRPr/>
          </a:p>
        </p:txBody>
      </p:sp>
      <p:sp>
        <p:nvSpPr>
          <p:cNvPr id="284" name="Google Shape;28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8b27ed66a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terms of our project's future direction, our immediate goal is to tailor this Helpbot to serve Tepper MSBA students as a one-stop resource. As it evolves and becomes more advanced, our vision is to expand its capabilities to cater to both graduate and undergraduate students, recognizing the overlap in information needs. Looking further ahead, our ultimate objective is to develop it into a CMU-wide HelpBot.</a:t>
            </a:r>
            <a:endParaRPr/>
          </a:p>
        </p:txBody>
      </p:sp>
      <p:sp>
        <p:nvSpPr>
          <p:cNvPr id="311" name="Google Shape;311;g28b27ed66a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jpg"/><Relationship Id="rId4" Type="http://schemas.openxmlformats.org/officeDocument/2006/relationships/image" Target="../media/image4.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12954000" y="194370"/>
            <a:ext cx="3086100" cy="11372230"/>
            <a:chOff x="0" y="-19050"/>
            <a:chExt cx="812800" cy="2995155"/>
          </a:xfrm>
        </p:grpSpPr>
        <p:sp>
          <p:nvSpPr>
            <p:cNvPr id="85" name="Google Shape;85;p13"/>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930000"/>
            </a:solidFill>
            <a:ln>
              <a:noFill/>
            </a:ln>
          </p:spPr>
          <p:txBody>
            <a:bodyPr/>
            <a:lstStyle/>
            <a:p>
              <a:endParaRPr lang="en-IN"/>
            </a:p>
          </p:txBody>
        </p:sp>
        <p:sp>
          <p:nvSpPr>
            <p:cNvPr id="86" name="Google Shape;86;p13"/>
            <p:cNvSpPr txBox="1"/>
            <p:nvPr/>
          </p:nvSpPr>
          <p:spPr>
            <a:xfrm>
              <a:off x="0" y="-19050"/>
              <a:ext cx="812800" cy="831850"/>
            </a:xfrm>
            <a:prstGeom prst="rect">
              <a:avLst/>
            </a:prstGeom>
            <a:solidFill>
              <a:srgbClr val="930000"/>
            </a:solid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543050" y="-630548"/>
            <a:ext cx="3086100" cy="11372230"/>
            <a:chOff x="0" y="-19050"/>
            <a:chExt cx="812800" cy="2995155"/>
          </a:xfrm>
        </p:grpSpPr>
        <p:sp>
          <p:nvSpPr>
            <p:cNvPr id="88" name="Google Shape;88;p13"/>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930000"/>
            </a:solidFill>
            <a:ln>
              <a:noFill/>
            </a:ln>
          </p:spPr>
          <p:txBody>
            <a:bodyPr/>
            <a:lstStyle/>
            <a:p>
              <a:endParaRPr lang="en-IN"/>
            </a:p>
          </p:txBody>
        </p:sp>
        <p:sp>
          <p:nvSpPr>
            <p:cNvPr id="89" name="Google Shape;89;p13"/>
            <p:cNvSpPr txBox="1"/>
            <p:nvPr/>
          </p:nvSpPr>
          <p:spPr>
            <a:xfrm>
              <a:off x="0" y="-19050"/>
              <a:ext cx="812800" cy="831850"/>
            </a:xfrm>
            <a:prstGeom prst="rect">
              <a:avLst/>
            </a:prstGeom>
            <a:solidFill>
              <a:srgbClr val="930000"/>
            </a:solid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13"/>
          <p:cNvGrpSpPr/>
          <p:nvPr/>
        </p:nvGrpSpPr>
        <p:grpSpPr>
          <a:xfrm>
            <a:off x="1227773" y="4083810"/>
            <a:ext cx="3405284" cy="3485122"/>
            <a:chOff x="0" y="-19050"/>
            <a:chExt cx="812800" cy="831850"/>
          </a:xfrm>
        </p:grpSpPr>
        <p:sp>
          <p:nvSpPr>
            <p:cNvPr id="91" name="Google Shape;91;p13"/>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IN"/>
            </a:p>
          </p:txBody>
        </p:sp>
        <p:sp>
          <p:nvSpPr>
            <p:cNvPr id="92" name="Google Shape;92;p1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13"/>
          <p:cNvGrpSpPr/>
          <p:nvPr/>
        </p:nvGrpSpPr>
        <p:grpSpPr>
          <a:xfrm>
            <a:off x="2496103" y="3107346"/>
            <a:ext cx="3459093" cy="3485119"/>
            <a:chOff x="0" y="-19050"/>
            <a:chExt cx="825638" cy="831850"/>
          </a:xfrm>
        </p:grpSpPr>
        <p:sp>
          <p:nvSpPr>
            <p:cNvPr id="94" name="Google Shape;94;p13"/>
            <p:cNvSpPr/>
            <p:nvPr/>
          </p:nvSpPr>
          <p:spPr>
            <a:xfrm>
              <a:off x="0" y="0"/>
              <a:ext cx="825638" cy="135928"/>
            </a:xfrm>
            <a:custGeom>
              <a:avLst/>
              <a:gdLst/>
              <a:ahLst/>
              <a:cxnLst/>
              <a:rect l="l" t="t" r="r" b="b"/>
              <a:pathLst>
                <a:path w="825638" h="135928" extrusionOk="0">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93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3"/>
            <p:cNvSpPr txBox="1"/>
            <p:nvPr/>
          </p:nvSpPr>
          <p:spPr>
            <a:xfrm>
              <a:off x="0" y="-19050"/>
              <a:ext cx="812800" cy="831850"/>
            </a:xfrm>
            <a:prstGeom prst="rect">
              <a:avLst/>
            </a:prstGeom>
            <a:noFill/>
            <a:ln>
              <a:noFill/>
            </a:ln>
          </p:spPr>
          <p:txBody>
            <a:bodyPr spcFirstLastPara="1" wrap="square" lIns="56050" tIns="56050" rIns="56050" bIns="56050" anchor="ctr" anchorCtr="0">
              <a:noAutofit/>
            </a:bodyPr>
            <a:lstStyle/>
            <a:p>
              <a:pPr marL="0" marR="0" lvl="0" indent="0" algn="ctr" rtl="0">
                <a:lnSpc>
                  <a:spcPct val="130000"/>
                </a:lnSpc>
                <a:spcBef>
                  <a:spcPts val="0"/>
                </a:spcBef>
                <a:spcAft>
                  <a:spcPts val="0"/>
                </a:spcAft>
                <a:buNone/>
              </a:pPr>
              <a:r>
                <a:rPr lang="en-US" sz="2400">
                  <a:solidFill>
                    <a:srgbClr val="FFFFFF"/>
                  </a:solidFill>
                  <a:latin typeface="Montserrat Light"/>
                  <a:ea typeface="Montserrat Light"/>
                  <a:cs typeface="Montserrat Light"/>
                  <a:sym typeface="Montserrat Light"/>
                </a:rPr>
                <a:t>Presentation 2023</a:t>
              </a:r>
              <a:endParaRPr/>
            </a:p>
          </p:txBody>
        </p:sp>
      </p:grpSp>
      <p:sp>
        <p:nvSpPr>
          <p:cNvPr id="96" name="Google Shape;96;p13"/>
          <p:cNvSpPr txBox="1"/>
          <p:nvPr/>
        </p:nvSpPr>
        <p:spPr>
          <a:xfrm>
            <a:off x="2496100" y="4062225"/>
            <a:ext cx="11567400" cy="1921800"/>
          </a:xfrm>
          <a:prstGeom prst="rect">
            <a:avLst/>
          </a:prstGeom>
          <a:noFill/>
          <a:ln>
            <a:noFill/>
          </a:ln>
        </p:spPr>
        <p:txBody>
          <a:bodyPr spcFirstLastPara="1" wrap="square" lIns="0" tIns="0" rIns="0" bIns="0" anchor="t" anchorCtr="0">
            <a:spAutoFit/>
          </a:bodyPr>
          <a:lstStyle/>
          <a:p>
            <a:pPr marL="0" marR="0" lvl="0" indent="0" algn="l" rtl="0">
              <a:lnSpc>
                <a:spcPct val="95993"/>
              </a:lnSpc>
              <a:spcBef>
                <a:spcPts val="0"/>
              </a:spcBef>
              <a:spcAft>
                <a:spcPts val="0"/>
              </a:spcAft>
              <a:buNone/>
            </a:pPr>
            <a:r>
              <a:rPr lang="en-US" sz="13006">
                <a:solidFill>
                  <a:srgbClr val="930000"/>
                </a:solidFill>
                <a:latin typeface="Times New Roman"/>
                <a:ea typeface="Times New Roman"/>
                <a:cs typeface="Times New Roman"/>
                <a:sym typeface="Times New Roman"/>
              </a:rPr>
              <a:t>Datathon</a:t>
            </a:r>
            <a:endParaRPr sz="2100">
              <a:latin typeface="Times New Roman"/>
              <a:ea typeface="Times New Roman"/>
              <a:cs typeface="Times New Roman"/>
              <a:sym typeface="Times New Roman"/>
            </a:endParaRPr>
          </a:p>
        </p:txBody>
      </p:sp>
      <p:sp>
        <p:nvSpPr>
          <p:cNvPr id="97" name="Google Shape;97;p13"/>
          <p:cNvSpPr/>
          <p:nvPr/>
        </p:nvSpPr>
        <p:spPr>
          <a:xfrm>
            <a:off x="-2777871" y="-207071"/>
            <a:ext cx="3806571" cy="208323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IN"/>
          </a:p>
        </p:txBody>
      </p:sp>
      <p:sp>
        <p:nvSpPr>
          <p:cNvPr id="98" name="Google Shape;98;p13"/>
          <p:cNvSpPr/>
          <p:nvPr/>
        </p:nvSpPr>
        <p:spPr>
          <a:xfrm>
            <a:off x="14662954" y="8505104"/>
            <a:ext cx="3806571" cy="208323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IN"/>
          </a:p>
        </p:txBody>
      </p:sp>
      <p:pic>
        <p:nvPicPr>
          <p:cNvPr id="99" name="Google Shape;99;p13"/>
          <p:cNvPicPr preferRelativeResize="0"/>
          <p:nvPr/>
        </p:nvPicPr>
        <p:blipFill>
          <a:blip r:embed="rId4">
            <a:alphaModFix/>
          </a:blip>
          <a:stretch>
            <a:fillRect/>
          </a:stretch>
        </p:blipFill>
        <p:spPr>
          <a:xfrm>
            <a:off x="12253639" y="3281061"/>
            <a:ext cx="4486851" cy="4486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12"/>
        <p:cNvGrpSpPr/>
        <p:nvPr/>
      </p:nvGrpSpPr>
      <p:grpSpPr>
        <a:xfrm>
          <a:off x="0" y="0"/>
          <a:ext cx="0" cy="0"/>
          <a:chOff x="0" y="0"/>
          <a:chExt cx="0" cy="0"/>
        </a:xfrm>
      </p:grpSpPr>
      <p:sp>
        <p:nvSpPr>
          <p:cNvPr id="314" name="Google Shape;314;p21"/>
          <p:cNvSpPr txBox="1"/>
          <p:nvPr/>
        </p:nvSpPr>
        <p:spPr>
          <a:xfrm>
            <a:off x="2789425" y="324175"/>
            <a:ext cx="12272700" cy="976870"/>
          </a:xfrm>
          <a:prstGeom prst="rect">
            <a:avLst/>
          </a:prstGeom>
          <a:noFill/>
          <a:ln>
            <a:noFill/>
          </a:ln>
        </p:spPr>
        <p:txBody>
          <a:bodyPr spcFirstLastPara="1" wrap="square" lIns="0" tIns="0" rIns="0" bIns="0" anchor="t" anchorCtr="0">
            <a:spAutoFit/>
          </a:bodyPr>
          <a:lstStyle/>
          <a:p>
            <a:pPr marL="0" marR="0" lvl="0" indent="0" algn="ctr" rtl="0">
              <a:lnSpc>
                <a:spcPct val="137996"/>
              </a:lnSpc>
              <a:spcBef>
                <a:spcPts val="0"/>
              </a:spcBef>
              <a:spcAft>
                <a:spcPts val="0"/>
              </a:spcAft>
              <a:buNone/>
            </a:pPr>
            <a:r>
              <a:rPr lang="en-IN" sz="4600" b="1" dirty="0" err="1">
                <a:solidFill>
                  <a:schemeClr val="dk1"/>
                </a:solidFill>
                <a:latin typeface="Times New Roman"/>
                <a:ea typeface="Times New Roman"/>
                <a:cs typeface="Times New Roman"/>
                <a:sym typeface="Times New Roman"/>
              </a:rPr>
              <a:t>Streamlit</a:t>
            </a:r>
            <a:r>
              <a:rPr lang="en-IN" sz="4600" b="1" dirty="0">
                <a:solidFill>
                  <a:schemeClr val="dk1"/>
                </a:solidFill>
                <a:latin typeface="Times New Roman"/>
                <a:ea typeface="Times New Roman"/>
                <a:cs typeface="Times New Roman"/>
                <a:sym typeface="Times New Roman"/>
              </a:rPr>
              <a:t> Frontend</a:t>
            </a:r>
            <a:endParaRPr sz="46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64EE6AA9-6BFB-D765-0A00-9330315051F7}"/>
              </a:ext>
            </a:extLst>
          </p:cNvPr>
          <p:cNvPicPr>
            <a:picLocks noChangeAspect="1"/>
          </p:cNvPicPr>
          <p:nvPr/>
        </p:nvPicPr>
        <p:blipFill>
          <a:blip r:embed="rId3"/>
          <a:stretch>
            <a:fillRect/>
          </a:stretch>
        </p:blipFill>
        <p:spPr>
          <a:xfrm>
            <a:off x="1417320" y="1287575"/>
            <a:ext cx="15453359" cy="8806098"/>
          </a:xfrm>
          <a:prstGeom prst="rect">
            <a:avLst/>
          </a:prstGeom>
        </p:spPr>
      </p:pic>
    </p:spTree>
    <p:extLst>
      <p:ext uri="{BB962C8B-B14F-4D97-AF65-F5344CB8AC3E}">
        <p14:creationId xmlns:p14="http://schemas.microsoft.com/office/powerpoint/2010/main" val="87988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2"/>
          <p:cNvSpPr/>
          <p:nvPr/>
        </p:nvSpPr>
        <p:spPr>
          <a:xfrm rot="10800000">
            <a:off x="0" y="-137175"/>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N"/>
          </a:p>
        </p:txBody>
      </p:sp>
      <p:sp>
        <p:nvSpPr>
          <p:cNvPr id="320" name="Google Shape;320;p22"/>
          <p:cNvSpPr txBox="1"/>
          <p:nvPr/>
        </p:nvSpPr>
        <p:spPr>
          <a:xfrm>
            <a:off x="2206475" y="4530925"/>
            <a:ext cx="8848500" cy="1170000"/>
          </a:xfrm>
          <a:prstGeom prst="rect">
            <a:avLst/>
          </a:prstGeom>
          <a:noFill/>
          <a:ln>
            <a:noFill/>
          </a:ln>
        </p:spPr>
        <p:txBody>
          <a:bodyPr spcFirstLastPara="1" wrap="square" lIns="0" tIns="0" rIns="0" bIns="0" anchor="t" anchorCtr="0">
            <a:spAutoFit/>
          </a:bodyPr>
          <a:lstStyle/>
          <a:p>
            <a:pPr marL="0" marR="0" lvl="0" indent="0" algn="ctr" rtl="0">
              <a:lnSpc>
                <a:spcPct val="93002"/>
              </a:lnSpc>
              <a:spcBef>
                <a:spcPts val="0"/>
              </a:spcBef>
              <a:spcAft>
                <a:spcPts val="0"/>
              </a:spcAft>
              <a:buNone/>
            </a:pPr>
            <a:r>
              <a:rPr lang="en-US" sz="8174">
                <a:solidFill>
                  <a:srgbClr val="231F2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321" name="Google Shape;321;p22"/>
          <p:cNvSpPr/>
          <p:nvPr/>
        </p:nvSpPr>
        <p:spPr>
          <a:xfrm>
            <a:off x="9681633" y="-128"/>
            <a:ext cx="8606155" cy="10286874"/>
          </a:xfrm>
          <a:custGeom>
            <a:avLst/>
            <a:gdLst/>
            <a:ahLst/>
            <a:cxnLst/>
            <a:rect l="l" t="t" r="r" b="b"/>
            <a:pathLst>
              <a:path w="8606155" h="10286874" extrusionOk="0">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rotWithShape="1">
            <a:blip r:embed="rId4">
              <a:alphaModFix/>
            </a:blip>
            <a:stretch>
              <a:fillRect l="-39673" r="-3967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2"/>
          <p:cNvGrpSpPr/>
          <p:nvPr/>
        </p:nvGrpSpPr>
        <p:grpSpPr>
          <a:xfrm rot="826432">
            <a:off x="-18344493" y="-3638449"/>
            <a:ext cx="21026341" cy="12904251"/>
            <a:chOff x="0" y="-19050"/>
            <a:chExt cx="5537802" cy="3398651"/>
          </a:xfrm>
        </p:grpSpPr>
        <p:sp>
          <p:nvSpPr>
            <p:cNvPr id="323" name="Google Shape;323;p22"/>
            <p:cNvSpPr/>
            <p:nvPr/>
          </p:nvSpPr>
          <p:spPr>
            <a:xfrm>
              <a:off x="0" y="0"/>
              <a:ext cx="5537802" cy="3379601"/>
            </a:xfrm>
            <a:custGeom>
              <a:avLst/>
              <a:gdLst/>
              <a:ahLst/>
              <a:cxnLst/>
              <a:rect l="l" t="t" r="r" b="b"/>
              <a:pathLst>
                <a:path w="5537802" h="3379601" extrusionOk="0">
                  <a:moveTo>
                    <a:pt x="0" y="0"/>
                  </a:moveTo>
                  <a:lnTo>
                    <a:pt x="5537802" y="0"/>
                  </a:lnTo>
                  <a:lnTo>
                    <a:pt x="5537802" y="3379601"/>
                  </a:lnTo>
                  <a:lnTo>
                    <a:pt x="0" y="3379601"/>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2"/>
            <p:cNvSpPr txBox="1"/>
            <p:nvPr/>
          </p:nvSpPr>
          <p:spPr>
            <a:xfrm>
              <a:off x="0" y="-19050"/>
              <a:ext cx="812800" cy="831850"/>
            </a:xfrm>
            <a:prstGeom prst="rect">
              <a:avLst/>
            </a:prstGeom>
            <a:solidFill>
              <a:srgbClr val="9D0000"/>
            </a:solid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5" name="Google Shape;325;p22"/>
          <p:cNvGrpSpPr/>
          <p:nvPr/>
        </p:nvGrpSpPr>
        <p:grpSpPr>
          <a:xfrm rot="773854">
            <a:off x="10009080" y="4603536"/>
            <a:ext cx="3086115" cy="8554719"/>
            <a:chOff x="0" y="-19050"/>
            <a:chExt cx="812800" cy="2253084"/>
          </a:xfrm>
        </p:grpSpPr>
        <p:sp>
          <p:nvSpPr>
            <p:cNvPr id="326" name="Google Shape;326;p22"/>
            <p:cNvSpPr/>
            <p:nvPr/>
          </p:nvSpPr>
          <p:spPr>
            <a:xfrm>
              <a:off x="0" y="0"/>
              <a:ext cx="82656" cy="2234034"/>
            </a:xfrm>
            <a:custGeom>
              <a:avLst/>
              <a:gdLst/>
              <a:ahLst/>
              <a:cxnLst/>
              <a:rect l="l" t="t" r="r" b="b"/>
              <a:pathLst>
                <a:path w="82656" h="2234034" extrusionOk="0">
                  <a:moveTo>
                    <a:pt x="0" y="0"/>
                  </a:moveTo>
                  <a:lnTo>
                    <a:pt x="82656" y="0"/>
                  </a:lnTo>
                  <a:lnTo>
                    <a:pt x="82656" y="2234034"/>
                  </a:lnTo>
                  <a:lnTo>
                    <a:pt x="0" y="2234034"/>
                  </a:lnTo>
                  <a:close/>
                </a:path>
              </a:pathLst>
            </a:custGeom>
            <a:solidFill>
              <a:srgbClr val="9C3939"/>
            </a:solidFill>
            <a:ln>
              <a:noFill/>
            </a:ln>
          </p:spPr>
          <p:txBody>
            <a:bodyPr/>
            <a:lstStyle/>
            <a:p>
              <a:endParaRPr lang="en-IN"/>
            </a:p>
          </p:txBody>
        </p:sp>
        <p:sp>
          <p:nvSpPr>
            <p:cNvPr id="327" name="Google Shape;327;p22"/>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8" name="Google Shape;328;p22"/>
          <p:cNvGrpSpPr/>
          <p:nvPr/>
        </p:nvGrpSpPr>
        <p:grpSpPr>
          <a:xfrm rot="773821">
            <a:off x="3714676" y="-4596049"/>
            <a:ext cx="3086085" cy="8554679"/>
            <a:chOff x="0" y="-19050"/>
            <a:chExt cx="812800" cy="2253084"/>
          </a:xfrm>
        </p:grpSpPr>
        <p:sp>
          <p:nvSpPr>
            <p:cNvPr id="329" name="Google Shape;329;p22"/>
            <p:cNvSpPr/>
            <p:nvPr/>
          </p:nvSpPr>
          <p:spPr>
            <a:xfrm>
              <a:off x="0" y="0"/>
              <a:ext cx="82656" cy="2234034"/>
            </a:xfrm>
            <a:custGeom>
              <a:avLst/>
              <a:gdLst/>
              <a:ahLst/>
              <a:cxnLst/>
              <a:rect l="l" t="t" r="r" b="b"/>
              <a:pathLst>
                <a:path w="82656" h="2234034" extrusionOk="0">
                  <a:moveTo>
                    <a:pt x="0" y="0"/>
                  </a:moveTo>
                  <a:lnTo>
                    <a:pt x="82656" y="0"/>
                  </a:lnTo>
                  <a:lnTo>
                    <a:pt x="82656" y="2234034"/>
                  </a:lnTo>
                  <a:lnTo>
                    <a:pt x="0" y="2234034"/>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2"/>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22"/>
          <p:cNvSpPr/>
          <p:nvPr/>
        </p:nvSpPr>
        <p:spPr>
          <a:xfrm>
            <a:off x="841959" y="6036641"/>
            <a:ext cx="2801620" cy="2801620"/>
          </a:xfrm>
          <a:custGeom>
            <a:avLst/>
            <a:gdLst/>
            <a:ahLst/>
            <a:cxnLst/>
            <a:rect l="l" t="t" r="r" b="b"/>
            <a:pathLst>
              <a:path w="6350000" h="6350000" extrusionOk="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p:nvPr/>
        </p:nvSpPr>
        <p:spPr>
          <a:xfrm rot="10800000">
            <a:off x="0" y="-12"/>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N"/>
          </a:p>
        </p:txBody>
      </p:sp>
      <p:sp>
        <p:nvSpPr>
          <p:cNvPr id="105" name="Google Shape;105;p14"/>
          <p:cNvSpPr/>
          <p:nvPr/>
        </p:nvSpPr>
        <p:spPr>
          <a:xfrm rot="-5400000">
            <a:off x="-514116" y="5002142"/>
            <a:ext cx="4856701" cy="3085579"/>
          </a:xfrm>
          <a:custGeom>
            <a:avLst/>
            <a:gdLst/>
            <a:ahLst/>
            <a:cxnLst/>
            <a:rect l="l" t="t" r="r" b="b"/>
            <a:pathLst>
              <a:path w="4856701" h="3085579" extrusionOk="0">
                <a:moveTo>
                  <a:pt x="0" y="0"/>
                </a:moveTo>
                <a:lnTo>
                  <a:pt x="4856701" y="0"/>
                </a:lnTo>
                <a:lnTo>
                  <a:pt x="4856701" y="3085579"/>
                </a:lnTo>
                <a:lnTo>
                  <a:pt x="0" y="3085579"/>
                </a:lnTo>
                <a:lnTo>
                  <a:pt x="0" y="0"/>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4"/>
          <p:cNvSpPr/>
          <p:nvPr/>
        </p:nvSpPr>
        <p:spPr>
          <a:xfrm rot="-5400000">
            <a:off x="3055914" y="5002135"/>
            <a:ext cx="4783850" cy="3085579"/>
          </a:xfrm>
          <a:custGeom>
            <a:avLst/>
            <a:gdLst/>
            <a:ahLst/>
            <a:cxnLst/>
            <a:rect l="l" t="t" r="r" b="b"/>
            <a:pathLst>
              <a:path w="4856701" h="3085579" extrusionOk="0">
                <a:moveTo>
                  <a:pt x="0" y="0"/>
                </a:moveTo>
                <a:lnTo>
                  <a:pt x="4856701" y="0"/>
                </a:lnTo>
                <a:lnTo>
                  <a:pt x="4856701" y="3085579"/>
                </a:lnTo>
                <a:lnTo>
                  <a:pt x="0" y="3085579"/>
                </a:lnTo>
                <a:lnTo>
                  <a:pt x="0" y="0"/>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4"/>
          <p:cNvSpPr/>
          <p:nvPr/>
        </p:nvSpPr>
        <p:spPr>
          <a:xfrm rot="-5400000">
            <a:off x="6547018" y="5002139"/>
            <a:ext cx="4868843" cy="3085579"/>
          </a:xfrm>
          <a:custGeom>
            <a:avLst/>
            <a:gdLst/>
            <a:ahLst/>
            <a:cxnLst/>
            <a:rect l="l" t="t" r="r" b="b"/>
            <a:pathLst>
              <a:path w="4856701" h="3085579" extrusionOk="0">
                <a:moveTo>
                  <a:pt x="0" y="0"/>
                </a:moveTo>
                <a:lnTo>
                  <a:pt x="4856701" y="0"/>
                </a:lnTo>
                <a:lnTo>
                  <a:pt x="4856701" y="3085579"/>
                </a:lnTo>
                <a:lnTo>
                  <a:pt x="0" y="3085579"/>
                </a:lnTo>
                <a:lnTo>
                  <a:pt x="0" y="0"/>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4"/>
          <p:cNvSpPr/>
          <p:nvPr/>
        </p:nvSpPr>
        <p:spPr>
          <a:xfrm rot="-5400000">
            <a:off x="13620340" y="5002130"/>
            <a:ext cx="4856701" cy="3085579"/>
          </a:xfrm>
          <a:custGeom>
            <a:avLst/>
            <a:gdLst/>
            <a:ahLst/>
            <a:cxnLst/>
            <a:rect l="l" t="t" r="r" b="b"/>
            <a:pathLst>
              <a:path w="4856701" h="3085579" extrusionOk="0">
                <a:moveTo>
                  <a:pt x="0" y="0"/>
                </a:moveTo>
                <a:lnTo>
                  <a:pt x="4856701" y="0"/>
                </a:lnTo>
                <a:lnTo>
                  <a:pt x="4856701" y="3085579"/>
                </a:lnTo>
                <a:lnTo>
                  <a:pt x="0" y="3085579"/>
                </a:lnTo>
                <a:lnTo>
                  <a:pt x="0" y="0"/>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9" name="Google Shape;109;p14"/>
          <p:cNvGrpSpPr/>
          <p:nvPr/>
        </p:nvGrpSpPr>
        <p:grpSpPr>
          <a:xfrm>
            <a:off x="11153308" y="4437152"/>
            <a:ext cx="2723501" cy="2643500"/>
            <a:chOff x="-23042" y="66269"/>
            <a:chExt cx="6542159" cy="6349987"/>
          </a:xfrm>
        </p:grpSpPr>
        <p:sp>
          <p:nvSpPr>
            <p:cNvPr id="110" name="Google Shape;110;p14"/>
            <p:cNvSpPr/>
            <p:nvPr/>
          </p:nvSpPr>
          <p:spPr>
            <a:xfrm>
              <a:off x="-23042" y="119185"/>
              <a:ext cx="6542159" cy="6244242"/>
            </a:xfrm>
            <a:custGeom>
              <a:avLst/>
              <a:gdLst/>
              <a:ahLst/>
              <a:cxnLst/>
              <a:rect l="l" t="t" r="r" b="b"/>
              <a:pathLst>
                <a:path w="6542159" h="6244242" extrusionOk="0">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l="222" t="-24973" r="222" b="-2497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73038" y="66269"/>
              <a:ext cx="6350000" cy="6349987"/>
            </a:xfrm>
            <a:custGeom>
              <a:avLst/>
              <a:gdLst/>
              <a:ahLst/>
              <a:cxnLst/>
              <a:rect l="l" t="t" r="r" b="b"/>
              <a:pathLst>
                <a:path w="6350000" h="6349987" extrusionOk="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4"/>
          <p:cNvGrpSpPr/>
          <p:nvPr/>
        </p:nvGrpSpPr>
        <p:grpSpPr>
          <a:xfrm>
            <a:off x="0" y="-72330"/>
            <a:ext cx="18287996" cy="3158430"/>
            <a:chOff x="0" y="-19050"/>
            <a:chExt cx="4816592" cy="831850"/>
          </a:xfrm>
        </p:grpSpPr>
        <p:sp>
          <p:nvSpPr>
            <p:cNvPr id="113" name="Google Shape;113;p14"/>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15" name="Google Shape;115;p14"/>
          <p:cNvSpPr txBox="1"/>
          <p:nvPr/>
        </p:nvSpPr>
        <p:spPr>
          <a:xfrm>
            <a:off x="4167994" y="729368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Kanishka Soni</a:t>
            </a:r>
            <a:endParaRPr>
              <a:latin typeface="Times New Roman"/>
              <a:ea typeface="Times New Roman"/>
              <a:cs typeface="Times New Roman"/>
              <a:sym typeface="Times New Roman"/>
            </a:endParaRPr>
          </a:p>
        </p:txBody>
      </p:sp>
      <p:sp>
        <p:nvSpPr>
          <p:cNvPr id="116" name="Google Shape;116;p14"/>
          <p:cNvSpPr txBox="1"/>
          <p:nvPr/>
        </p:nvSpPr>
        <p:spPr>
          <a:xfrm>
            <a:off x="11149448" y="722303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Arial"/>
                <a:ea typeface="Arial"/>
                <a:cs typeface="Arial"/>
                <a:sym typeface="Arial"/>
              </a:rPr>
              <a:t>Morgan Maxwell</a:t>
            </a:r>
            <a:endParaRPr/>
          </a:p>
        </p:txBody>
      </p:sp>
      <p:sp>
        <p:nvSpPr>
          <p:cNvPr id="117" name="Google Shape;117;p14"/>
          <p:cNvSpPr txBox="1"/>
          <p:nvPr/>
        </p:nvSpPr>
        <p:spPr>
          <a:xfrm>
            <a:off x="11363992" y="8184541"/>
            <a:ext cx="2302200" cy="315900"/>
          </a:xfrm>
          <a:prstGeom prst="rect">
            <a:avLst/>
          </a:prstGeom>
          <a:noFill/>
          <a:ln>
            <a:noFill/>
          </a:ln>
        </p:spPr>
        <p:txBody>
          <a:bodyPr spcFirstLastPara="1" wrap="square" lIns="0" tIns="0" rIns="0" bIns="0" anchor="t" anchorCtr="0">
            <a:spAutoFit/>
          </a:bodyPr>
          <a:lstStyle/>
          <a:p>
            <a:pPr marL="0" marR="0" lvl="0" indent="0" algn="ctr" rtl="0">
              <a:lnSpc>
                <a:spcPct val="120019"/>
              </a:lnSpc>
              <a:spcBef>
                <a:spcPts val="0"/>
              </a:spcBef>
              <a:spcAft>
                <a:spcPts val="0"/>
              </a:spcAft>
              <a:buNone/>
            </a:pPr>
            <a:r>
              <a:rPr lang="en-US" sz="2053">
                <a:solidFill>
                  <a:srgbClr val="FFFBFB"/>
                </a:solidFill>
                <a:latin typeface="Arial"/>
                <a:ea typeface="Arial"/>
                <a:cs typeface="Arial"/>
                <a:sym typeface="Arial"/>
              </a:rPr>
              <a:t>Manager</a:t>
            </a:r>
            <a:endParaRPr/>
          </a:p>
        </p:txBody>
      </p:sp>
      <p:sp>
        <p:nvSpPr>
          <p:cNvPr id="118" name="Google Shape;118;p14"/>
          <p:cNvSpPr txBox="1"/>
          <p:nvPr/>
        </p:nvSpPr>
        <p:spPr>
          <a:xfrm>
            <a:off x="5080502" y="1088623"/>
            <a:ext cx="7845600" cy="902400"/>
          </a:xfrm>
          <a:prstGeom prst="rect">
            <a:avLst/>
          </a:prstGeom>
          <a:noFill/>
          <a:ln>
            <a:noFill/>
          </a:ln>
        </p:spPr>
        <p:txBody>
          <a:bodyPr spcFirstLastPara="1" wrap="square" lIns="0" tIns="0" rIns="0" bIns="0" anchor="t" anchorCtr="0">
            <a:spAutoFit/>
          </a:bodyPr>
          <a:lstStyle/>
          <a:p>
            <a:pPr marL="0" marR="0" lvl="0" indent="0" algn="ctr" rtl="0">
              <a:lnSpc>
                <a:spcPct val="99003"/>
              </a:lnSpc>
              <a:spcBef>
                <a:spcPts val="0"/>
              </a:spcBef>
              <a:spcAft>
                <a:spcPts val="0"/>
              </a:spcAft>
              <a:buNone/>
            </a:pPr>
            <a:r>
              <a:rPr lang="en-US" sz="5921" dirty="0">
                <a:solidFill>
                  <a:srgbClr val="FFFFFF"/>
                </a:solidFill>
                <a:latin typeface="Times New Roman"/>
                <a:ea typeface="Times New Roman"/>
                <a:cs typeface="Times New Roman"/>
                <a:sym typeface="Times New Roman"/>
              </a:rPr>
              <a:t>Team - </a:t>
            </a:r>
            <a:r>
              <a:rPr lang="en-US" sz="5921" dirty="0" err="1">
                <a:solidFill>
                  <a:srgbClr val="FFFFFF"/>
                </a:solidFill>
                <a:latin typeface="Times New Roman"/>
                <a:ea typeface="Times New Roman"/>
                <a:cs typeface="Times New Roman"/>
                <a:sym typeface="Times New Roman"/>
              </a:rPr>
              <a:t>DataWiz</a:t>
            </a:r>
            <a:endParaRPr dirty="0">
              <a:latin typeface="Times New Roman"/>
              <a:ea typeface="Times New Roman"/>
              <a:cs typeface="Times New Roman"/>
              <a:sym typeface="Times New Roman"/>
            </a:endParaRPr>
          </a:p>
        </p:txBody>
      </p:sp>
      <p:sp>
        <p:nvSpPr>
          <p:cNvPr id="119" name="Google Shape;119;p14"/>
          <p:cNvSpPr/>
          <p:nvPr/>
        </p:nvSpPr>
        <p:spPr>
          <a:xfrm>
            <a:off x="-1586068" y="-1808676"/>
            <a:ext cx="3172137" cy="4114800"/>
          </a:xfrm>
          <a:custGeom>
            <a:avLst/>
            <a:gdLst/>
            <a:ahLst/>
            <a:cxnLst/>
            <a:rect l="l" t="t" r="r" b="b"/>
            <a:pathLst>
              <a:path w="3172137" h="4114800" extrusionOk="0">
                <a:moveTo>
                  <a:pt x="0" y="0"/>
                </a:moveTo>
                <a:lnTo>
                  <a:pt x="3172136" y="0"/>
                </a:lnTo>
                <a:lnTo>
                  <a:pt x="3172136" y="4114800"/>
                </a:lnTo>
                <a:lnTo>
                  <a:pt x="0" y="4114800"/>
                </a:lnTo>
                <a:lnTo>
                  <a:pt x="0" y="0"/>
                </a:lnTo>
                <a:close/>
              </a:path>
            </a:pathLst>
          </a:custGeom>
          <a:blipFill rotWithShape="1">
            <a:blip r:embed="rId5">
              <a:alphaModFix/>
            </a:blip>
            <a:stretch>
              <a:fillRect/>
            </a:stretch>
          </a:blipFill>
          <a:ln>
            <a:noFill/>
          </a:ln>
        </p:spPr>
        <p:txBody>
          <a:bodyPr/>
          <a:lstStyle/>
          <a:p>
            <a:endParaRPr lang="en-IN"/>
          </a:p>
        </p:txBody>
      </p:sp>
      <p:sp>
        <p:nvSpPr>
          <p:cNvPr id="120" name="Google Shape;120;p14"/>
          <p:cNvSpPr/>
          <p:nvPr/>
        </p:nvSpPr>
        <p:spPr>
          <a:xfrm>
            <a:off x="16384715" y="-413585"/>
            <a:ext cx="3806571" cy="2083232"/>
          </a:xfrm>
          <a:custGeom>
            <a:avLst/>
            <a:gdLst/>
            <a:ahLst/>
            <a:cxnLst/>
            <a:rect l="l" t="t" r="r" b="b"/>
            <a:pathLst>
              <a:path w="3806571" h="2083232" extrusionOk="0">
                <a:moveTo>
                  <a:pt x="0" y="0"/>
                </a:moveTo>
                <a:lnTo>
                  <a:pt x="3806570" y="0"/>
                </a:lnTo>
                <a:lnTo>
                  <a:pt x="3806570" y="2083233"/>
                </a:lnTo>
                <a:lnTo>
                  <a:pt x="0" y="2083233"/>
                </a:lnTo>
                <a:lnTo>
                  <a:pt x="0" y="0"/>
                </a:lnTo>
                <a:close/>
              </a:path>
            </a:pathLst>
          </a:custGeom>
          <a:blipFill rotWithShape="1">
            <a:blip r:embed="rId6">
              <a:alphaModFix/>
            </a:blip>
            <a:stretch>
              <a:fillRect/>
            </a:stretch>
          </a:blipFill>
          <a:ln>
            <a:noFill/>
          </a:ln>
        </p:spPr>
        <p:txBody>
          <a:bodyPr/>
          <a:lstStyle/>
          <a:p>
            <a:endParaRPr lang="en-IN"/>
          </a:p>
        </p:txBody>
      </p:sp>
      <p:sp>
        <p:nvSpPr>
          <p:cNvPr id="121" name="Google Shape;121;p14"/>
          <p:cNvSpPr/>
          <p:nvPr/>
        </p:nvSpPr>
        <p:spPr>
          <a:xfrm rot="-5400000">
            <a:off x="10086703" y="5002130"/>
            <a:ext cx="4856701" cy="3085579"/>
          </a:xfrm>
          <a:custGeom>
            <a:avLst/>
            <a:gdLst/>
            <a:ahLst/>
            <a:cxnLst/>
            <a:rect l="l" t="t" r="r" b="b"/>
            <a:pathLst>
              <a:path w="4856701" h="3085579" extrusionOk="0">
                <a:moveTo>
                  <a:pt x="0" y="0"/>
                </a:moveTo>
                <a:lnTo>
                  <a:pt x="4856701" y="0"/>
                </a:lnTo>
                <a:lnTo>
                  <a:pt x="4856701" y="3085579"/>
                </a:lnTo>
                <a:lnTo>
                  <a:pt x="0" y="3085579"/>
                </a:lnTo>
                <a:lnTo>
                  <a:pt x="0" y="0"/>
                </a:lnTo>
                <a:close/>
              </a:path>
            </a:pathLst>
          </a:custGeom>
          <a:solidFill>
            <a:srgbClr val="9C39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4"/>
          <p:cNvSpPr txBox="1"/>
          <p:nvPr/>
        </p:nvSpPr>
        <p:spPr>
          <a:xfrm>
            <a:off x="462156" y="736433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Sherine George</a:t>
            </a:r>
            <a:endParaRPr>
              <a:latin typeface="Times New Roman"/>
              <a:ea typeface="Times New Roman"/>
              <a:cs typeface="Times New Roman"/>
              <a:sym typeface="Times New Roman"/>
            </a:endParaRPr>
          </a:p>
        </p:txBody>
      </p:sp>
      <p:pic>
        <p:nvPicPr>
          <p:cNvPr id="123" name="Google Shape;123;p14"/>
          <p:cNvPicPr preferRelativeResize="0"/>
          <p:nvPr/>
        </p:nvPicPr>
        <p:blipFill>
          <a:blip r:embed="rId7">
            <a:alphaModFix/>
          </a:blip>
          <a:stretch>
            <a:fillRect/>
          </a:stretch>
        </p:blipFill>
        <p:spPr>
          <a:xfrm>
            <a:off x="4245525" y="4325174"/>
            <a:ext cx="2208800" cy="2761000"/>
          </a:xfrm>
          <a:prstGeom prst="rect">
            <a:avLst/>
          </a:prstGeom>
          <a:noFill/>
          <a:ln>
            <a:noFill/>
          </a:ln>
        </p:spPr>
      </p:pic>
      <p:pic>
        <p:nvPicPr>
          <p:cNvPr id="124" name="Google Shape;124;p14"/>
          <p:cNvPicPr preferRelativeResize="0"/>
          <p:nvPr/>
        </p:nvPicPr>
        <p:blipFill>
          <a:blip r:embed="rId8">
            <a:alphaModFix/>
          </a:blip>
          <a:stretch>
            <a:fillRect/>
          </a:stretch>
        </p:blipFill>
        <p:spPr>
          <a:xfrm>
            <a:off x="636900" y="4383913"/>
            <a:ext cx="2381737" cy="2643500"/>
          </a:xfrm>
          <a:prstGeom prst="rect">
            <a:avLst/>
          </a:prstGeom>
          <a:noFill/>
          <a:ln>
            <a:noFill/>
          </a:ln>
        </p:spPr>
      </p:pic>
      <p:sp>
        <p:nvSpPr>
          <p:cNvPr id="125" name="Google Shape;125;p14"/>
          <p:cNvSpPr txBox="1"/>
          <p:nvPr/>
        </p:nvSpPr>
        <p:spPr>
          <a:xfrm>
            <a:off x="7570132" y="736433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Shashank</a:t>
            </a:r>
            <a:endParaRPr>
              <a:latin typeface="Times New Roman"/>
              <a:ea typeface="Times New Roman"/>
              <a:cs typeface="Times New Roman"/>
              <a:sym typeface="Times New Roman"/>
            </a:endParaRPr>
          </a:p>
        </p:txBody>
      </p:sp>
      <p:pic>
        <p:nvPicPr>
          <p:cNvPr id="126" name="Google Shape;126;p14"/>
          <p:cNvPicPr preferRelativeResize="0"/>
          <p:nvPr/>
        </p:nvPicPr>
        <p:blipFill>
          <a:blip r:embed="rId9">
            <a:alphaModFix/>
          </a:blip>
          <a:stretch>
            <a:fillRect/>
          </a:stretch>
        </p:blipFill>
        <p:spPr>
          <a:xfrm>
            <a:off x="7615857" y="4437152"/>
            <a:ext cx="2731201" cy="2819296"/>
          </a:xfrm>
          <a:prstGeom prst="rect">
            <a:avLst/>
          </a:prstGeom>
          <a:noFill/>
          <a:ln>
            <a:noFill/>
          </a:ln>
        </p:spPr>
      </p:pic>
      <p:sp>
        <p:nvSpPr>
          <p:cNvPr id="127" name="Google Shape;127;p14"/>
          <p:cNvSpPr txBox="1"/>
          <p:nvPr/>
        </p:nvSpPr>
        <p:spPr>
          <a:xfrm>
            <a:off x="11149469" y="729368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Parag</a:t>
            </a:r>
            <a:endParaRPr>
              <a:latin typeface="Times New Roman"/>
              <a:ea typeface="Times New Roman"/>
              <a:cs typeface="Times New Roman"/>
              <a:sym typeface="Times New Roman"/>
            </a:endParaRPr>
          </a:p>
        </p:txBody>
      </p:sp>
      <p:pic>
        <p:nvPicPr>
          <p:cNvPr id="128" name="Google Shape;128;p14"/>
          <p:cNvPicPr preferRelativeResize="0"/>
          <p:nvPr/>
        </p:nvPicPr>
        <p:blipFill>
          <a:blip r:embed="rId10">
            <a:alphaModFix/>
          </a:blip>
          <a:stretch>
            <a:fillRect/>
          </a:stretch>
        </p:blipFill>
        <p:spPr>
          <a:xfrm>
            <a:off x="11275375" y="4407582"/>
            <a:ext cx="2302201" cy="2878433"/>
          </a:xfrm>
          <a:prstGeom prst="rect">
            <a:avLst/>
          </a:prstGeom>
          <a:noFill/>
          <a:ln>
            <a:noFill/>
          </a:ln>
        </p:spPr>
      </p:pic>
      <p:pic>
        <p:nvPicPr>
          <p:cNvPr id="129" name="Google Shape;129;p14"/>
          <p:cNvPicPr preferRelativeResize="0"/>
          <p:nvPr/>
        </p:nvPicPr>
        <p:blipFill>
          <a:blip r:embed="rId11">
            <a:alphaModFix/>
          </a:blip>
          <a:stretch>
            <a:fillRect/>
          </a:stretch>
        </p:blipFill>
        <p:spPr>
          <a:xfrm>
            <a:off x="14745563" y="4466300"/>
            <a:ext cx="2606242" cy="2761000"/>
          </a:xfrm>
          <a:prstGeom prst="rect">
            <a:avLst/>
          </a:prstGeom>
          <a:noFill/>
          <a:ln>
            <a:noFill/>
          </a:ln>
        </p:spPr>
      </p:pic>
      <p:sp>
        <p:nvSpPr>
          <p:cNvPr id="130" name="Google Shape;130;p14"/>
          <p:cNvSpPr txBox="1"/>
          <p:nvPr/>
        </p:nvSpPr>
        <p:spPr>
          <a:xfrm>
            <a:off x="14728794" y="7364336"/>
            <a:ext cx="2731200" cy="421500"/>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US" sz="2738">
                <a:solidFill>
                  <a:srgbClr val="FFFBFB"/>
                </a:solidFill>
                <a:latin typeface="Times New Roman"/>
                <a:ea typeface="Times New Roman"/>
                <a:cs typeface="Times New Roman"/>
                <a:sym typeface="Times New Roman"/>
              </a:rPr>
              <a:t>Mudit</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34"/>
        <p:cNvGrpSpPr/>
        <p:nvPr/>
      </p:nvGrpSpPr>
      <p:grpSpPr>
        <a:xfrm>
          <a:off x="0" y="0"/>
          <a:ext cx="0" cy="0"/>
          <a:chOff x="0" y="0"/>
          <a:chExt cx="0" cy="0"/>
        </a:xfrm>
      </p:grpSpPr>
      <p:pic>
        <p:nvPicPr>
          <p:cNvPr id="135" name="Google Shape;135;p15"/>
          <p:cNvPicPr preferRelativeResize="0"/>
          <p:nvPr/>
        </p:nvPicPr>
        <p:blipFill>
          <a:blip r:embed="rId3">
            <a:alphaModFix/>
          </a:blip>
          <a:stretch>
            <a:fillRect/>
          </a:stretch>
        </p:blipFill>
        <p:spPr>
          <a:xfrm>
            <a:off x="3827175" y="3595750"/>
            <a:ext cx="2920000" cy="4385401"/>
          </a:xfrm>
          <a:prstGeom prst="rect">
            <a:avLst/>
          </a:prstGeom>
          <a:noFill/>
          <a:ln>
            <a:noFill/>
          </a:ln>
        </p:spPr>
      </p:pic>
      <p:grpSp>
        <p:nvGrpSpPr>
          <p:cNvPr id="136" name="Google Shape;136;p15"/>
          <p:cNvGrpSpPr/>
          <p:nvPr/>
        </p:nvGrpSpPr>
        <p:grpSpPr>
          <a:xfrm>
            <a:off x="-1543050" y="-630548"/>
            <a:ext cx="3086100" cy="11372230"/>
            <a:chOff x="0" y="-19050"/>
            <a:chExt cx="812800" cy="2995155"/>
          </a:xfrm>
        </p:grpSpPr>
        <p:sp>
          <p:nvSpPr>
            <p:cNvPr id="137" name="Google Shape;137;p15"/>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930000"/>
            </a:solidFill>
            <a:ln>
              <a:noFill/>
            </a:ln>
          </p:spPr>
          <p:txBody>
            <a:bodyPr/>
            <a:lstStyle/>
            <a:p>
              <a:endParaRPr lang="en-IN"/>
            </a:p>
          </p:txBody>
        </p:sp>
        <p:sp>
          <p:nvSpPr>
            <p:cNvPr id="138" name="Google Shape;138;p15"/>
            <p:cNvSpPr txBox="1"/>
            <p:nvPr/>
          </p:nvSpPr>
          <p:spPr>
            <a:xfrm>
              <a:off x="0" y="-19050"/>
              <a:ext cx="812800" cy="831850"/>
            </a:xfrm>
            <a:prstGeom prst="rect">
              <a:avLst/>
            </a:prstGeom>
            <a:solidFill>
              <a:srgbClr val="930000"/>
            </a:solid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9" name="Google Shape;139;p15"/>
          <p:cNvGrpSpPr/>
          <p:nvPr/>
        </p:nvGrpSpPr>
        <p:grpSpPr>
          <a:xfrm>
            <a:off x="12193216" y="1343117"/>
            <a:ext cx="5408984" cy="8051758"/>
            <a:chOff x="0" y="-19050"/>
            <a:chExt cx="1424588" cy="2120628"/>
          </a:xfrm>
        </p:grpSpPr>
        <p:sp>
          <p:nvSpPr>
            <p:cNvPr id="140" name="Google Shape;140;p15"/>
            <p:cNvSpPr/>
            <p:nvPr/>
          </p:nvSpPr>
          <p:spPr>
            <a:xfrm>
              <a:off x="0" y="0"/>
              <a:ext cx="1424588" cy="2101578"/>
            </a:xfrm>
            <a:custGeom>
              <a:avLst/>
              <a:gdLst/>
              <a:ahLst/>
              <a:cxnLst/>
              <a:rect l="l" t="t" r="r" b="b"/>
              <a:pathLst>
                <a:path w="1424588" h="2101578" extrusionOk="0">
                  <a:moveTo>
                    <a:pt x="0" y="0"/>
                  </a:moveTo>
                  <a:lnTo>
                    <a:pt x="1424588" y="0"/>
                  </a:lnTo>
                  <a:lnTo>
                    <a:pt x="1424588" y="2101578"/>
                  </a:lnTo>
                  <a:lnTo>
                    <a:pt x="0" y="2101578"/>
                  </a:lnTo>
                  <a:close/>
                </a:path>
              </a:pathLst>
            </a:custGeom>
            <a:solidFill>
              <a:srgbClr val="930000"/>
            </a:solidFill>
            <a:ln>
              <a:noFill/>
            </a:ln>
          </p:spPr>
          <p:txBody>
            <a:bodyPr/>
            <a:lstStyle/>
            <a:p>
              <a:endParaRPr lang="en-IN"/>
            </a:p>
          </p:txBody>
        </p:sp>
        <p:sp>
          <p:nvSpPr>
            <p:cNvPr id="141" name="Google Shape;141;p15"/>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42" name="Google Shape;142;p15"/>
          <p:cNvSpPr txBox="1"/>
          <p:nvPr/>
        </p:nvSpPr>
        <p:spPr>
          <a:xfrm>
            <a:off x="5213112" y="1316966"/>
            <a:ext cx="5661900" cy="12111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7868" b="1">
                <a:solidFill>
                  <a:srgbClr val="231F20"/>
                </a:solidFill>
                <a:latin typeface="Times New Roman"/>
                <a:ea typeface="Times New Roman"/>
                <a:cs typeface="Times New Roman"/>
                <a:sym typeface="Times New Roman"/>
              </a:rPr>
              <a:t>Content</a:t>
            </a:r>
            <a:endParaRPr b="1">
              <a:latin typeface="Times New Roman"/>
              <a:ea typeface="Times New Roman"/>
              <a:cs typeface="Times New Roman"/>
              <a:sym typeface="Times New Roman"/>
            </a:endParaRPr>
          </a:p>
        </p:txBody>
      </p:sp>
      <p:sp>
        <p:nvSpPr>
          <p:cNvPr id="143" name="Google Shape;143;p15"/>
          <p:cNvSpPr txBox="1"/>
          <p:nvPr/>
        </p:nvSpPr>
        <p:spPr>
          <a:xfrm>
            <a:off x="4024659" y="3965154"/>
            <a:ext cx="937200" cy="657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a:t>
            </a:r>
            <a:r>
              <a:rPr lang="en-US" sz="4271">
                <a:solidFill>
                  <a:srgbClr val="FFFFFF"/>
                </a:solidFill>
              </a:rPr>
              <a:t>1</a:t>
            </a:r>
            <a:endParaRPr/>
          </a:p>
        </p:txBody>
      </p:sp>
      <p:sp>
        <p:nvSpPr>
          <p:cNvPr id="144" name="Google Shape;144;p15"/>
          <p:cNvSpPr txBox="1"/>
          <p:nvPr/>
        </p:nvSpPr>
        <p:spPr>
          <a:xfrm>
            <a:off x="4024659" y="4846311"/>
            <a:ext cx="937200" cy="657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a:t>
            </a:r>
            <a:r>
              <a:rPr lang="en-US" sz="4271">
                <a:solidFill>
                  <a:srgbClr val="FFFFFF"/>
                </a:solidFill>
              </a:rPr>
              <a:t>2</a:t>
            </a:r>
            <a:endParaRPr/>
          </a:p>
        </p:txBody>
      </p:sp>
      <p:sp>
        <p:nvSpPr>
          <p:cNvPr id="145" name="Google Shape;145;p15"/>
          <p:cNvSpPr txBox="1"/>
          <p:nvPr/>
        </p:nvSpPr>
        <p:spPr>
          <a:xfrm>
            <a:off x="4024659" y="5643430"/>
            <a:ext cx="937200" cy="657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a:t>
            </a:r>
            <a:r>
              <a:rPr lang="en-US" sz="4271">
                <a:solidFill>
                  <a:srgbClr val="FFFFFF"/>
                </a:solidFill>
              </a:rPr>
              <a:t>3</a:t>
            </a:r>
            <a:endParaRPr/>
          </a:p>
        </p:txBody>
      </p:sp>
      <p:sp>
        <p:nvSpPr>
          <p:cNvPr id="146" name="Google Shape;146;p15"/>
          <p:cNvSpPr txBox="1"/>
          <p:nvPr/>
        </p:nvSpPr>
        <p:spPr>
          <a:xfrm>
            <a:off x="4044260" y="6435807"/>
            <a:ext cx="937200" cy="657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a:t>
            </a:r>
            <a:r>
              <a:rPr lang="en-US" sz="4271">
                <a:solidFill>
                  <a:srgbClr val="FFFFFF"/>
                </a:solidFill>
              </a:rPr>
              <a:t>4</a:t>
            </a:r>
            <a:endParaRPr/>
          </a:p>
        </p:txBody>
      </p:sp>
      <p:sp>
        <p:nvSpPr>
          <p:cNvPr id="147" name="Google Shape;147;p15"/>
          <p:cNvSpPr txBox="1"/>
          <p:nvPr/>
        </p:nvSpPr>
        <p:spPr>
          <a:xfrm>
            <a:off x="4044260" y="7266771"/>
            <a:ext cx="937200" cy="657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a:t>
            </a:r>
            <a:r>
              <a:rPr lang="en-US" sz="4271">
                <a:solidFill>
                  <a:srgbClr val="FFFFFF"/>
                </a:solidFill>
              </a:rPr>
              <a:t>5</a:t>
            </a:r>
            <a:endParaRPr/>
          </a:p>
        </p:txBody>
      </p:sp>
      <p:sp>
        <p:nvSpPr>
          <p:cNvPr id="148" name="Google Shape;148;p15"/>
          <p:cNvSpPr txBox="1"/>
          <p:nvPr/>
        </p:nvSpPr>
        <p:spPr>
          <a:xfrm>
            <a:off x="4044260" y="8117064"/>
            <a:ext cx="937200" cy="7143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a:solidFill>
                  <a:srgbClr val="FFFFFF"/>
                </a:solidFill>
                <a:latin typeface="Arial"/>
                <a:ea typeface="Arial"/>
                <a:cs typeface="Arial"/>
                <a:sym typeface="Arial"/>
              </a:rPr>
              <a:t>07</a:t>
            </a:r>
            <a:endParaRPr/>
          </a:p>
        </p:txBody>
      </p:sp>
      <p:sp>
        <p:nvSpPr>
          <p:cNvPr id="149" name="Google Shape;149;p15"/>
          <p:cNvSpPr txBox="1"/>
          <p:nvPr/>
        </p:nvSpPr>
        <p:spPr>
          <a:xfrm>
            <a:off x="5329124" y="4003305"/>
            <a:ext cx="6076500" cy="4926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Problem Introduction</a:t>
            </a:r>
            <a:endParaRPr sz="3200">
              <a:solidFill>
                <a:srgbClr val="231F20"/>
              </a:solidFill>
              <a:latin typeface="Times New Roman"/>
              <a:ea typeface="Times New Roman"/>
              <a:cs typeface="Times New Roman"/>
              <a:sym typeface="Times New Roman"/>
            </a:endParaRPr>
          </a:p>
        </p:txBody>
      </p:sp>
      <p:sp>
        <p:nvSpPr>
          <p:cNvPr id="150" name="Google Shape;150;p15"/>
          <p:cNvSpPr txBox="1"/>
          <p:nvPr/>
        </p:nvSpPr>
        <p:spPr>
          <a:xfrm>
            <a:off x="5329124" y="4923395"/>
            <a:ext cx="5790600" cy="4926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Solution Statement</a:t>
            </a:r>
            <a:endParaRPr sz="3200">
              <a:solidFill>
                <a:srgbClr val="231F20"/>
              </a:solidFill>
              <a:latin typeface="Times New Roman"/>
              <a:ea typeface="Times New Roman"/>
              <a:cs typeface="Times New Roman"/>
              <a:sym typeface="Times New Roman"/>
            </a:endParaRPr>
          </a:p>
        </p:txBody>
      </p:sp>
      <p:sp>
        <p:nvSpPr>
          <p:cNvPr id="151" name="Google Shape;151;p15"/>
          <p:cNvSpPr txBox="1"/>
          <p:nvPr/>
        </p:nvSpPr>
        <p:spPr>
          <a:xfrm>
            <a:off x="5329124" y="5717613"/>
            <a:ext cx="6076500" cy="4926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Design &amp; Implementation</a:t>
            </a:r>
            <a:endParaRPr sz="3200">
              <a:latin typeface="Times New Roman"/>
              <a:ea typeface="Times New Roman"/>
              <a:cs typeface="Times New Roman"/>
              <a:sym typeface="Times New Roman"/>
            </a:endParaRPr>
          </a:p>
        </p:txBody>
      </p:sp>
      <p:sp>
        <p:nvSpPr>
          <p:cNvPr id="152" name="Google Shape;152;p15"/>
          <p:cNvSpPr txBox="1"/>
          <p:nvPr/>
        </p:nvSpPr>
        <p:spPr>
          <a:xfrm>
            <a:off x="5329124" y="6518457"/>
            <a:ext cx="6076500" cy="4926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Challenges</a:t>
            </a:r>
            <a:endParaRPr sz="3200">
              <a:latin typeface="Times New Roman"/>
              <a:ea typeface="Times New Roman"/>
              <a:cs typeface="Times New Roman"/>
              <a:sym typeface="Times New Roman"/>
            </a:endParaRPr>
          </a:p>
        </p:txBody>
      </p:sp>
      <p:sp>
        <p:nvSpPr>
          <p:cNvPr id="153" name="Google Shape;153;p15"/>
          <p:cNvSpPr txBox="1"/>
          <p:nvPr/>
        </p:nvSpPr>
        <p:spPr>
          <a:xfrm>
            <a:off x="5329124" y="7310834"/>
            <a:ext cx="5790600" cy="4926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200">
                <a:solidFill>
                  <a:srgbClr val="231F20"/>
                </a:solidFill>
                <a:latin typeface="Times New Roman"/>
                <a:ea typeface="Times New Roman"/>
                <a:cs typeface="Times New Roman"/>
                <a:sym typeface="Times New Roman"/>
              </a:rPr>
              <a:t>Future Scope</a:t>
            </a:r>
            <a:endParaRPr sz="3200">
              <a:latin typeface="Times New Roman"/>
              <a:ea typeface="Times New Roman"/>
              <a:cs typeface="Times New Roman"/>
              <a:sym typeface="Times New Roman"/>
            </a:endParaRPr>
          </a:p>
        </p:txBody>
      </p:sp>
      <p:sp>
        <p:nvSpPr>
          <p:cNvPr id="154" name="Google Shape;154;p15"/>
          <p:cNvSpPr/>
          <p:nvPr/>
        </p:nvSpPr>
        <p:spPr>
          <a:xfrm>
            <a:off x="14662954" y="8505104"/>
            <a:ext cx="3806571" cy="208323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alphaModFix/>
            </a:blip>
            <a:stretch>
              <a:fillRect/>
            </a:stretch>
          </a:blipFill>
          <a:ln>
            <a:noFill/>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58"/>
        <p:cNvGrpSpPr/>
        <p:nvPr/>
      </p:nvGrpSpPr>
      <p:grpSpPr>
        <a:xfrm>
          <a:off x="0" y="0"/>
          <a:ext cx="0" cy="0"/>
          <a:chOff x="0" y="0"/>
          <a:chExt cx="0" cy="0"/>
        </a:xfrm>
      </p:grpSpPr>
      <p:sp>
        <p:nvSpPr>
          <p:cNvPr id="159" name="Google Shape;159;p16"/>
          <p:cNvSpPr/>
          <p:nvPr/>
        </p:nvSpPr>
        <p:spPr>
          <a:xfrm>
            <a:off x="-1481995" y="1519911"/>
            <a:ext cx="4687320" cy="4687320"/>
          </a:xfrm>
          <a:custGeom>
            <a:avLst/>
            <a:gdLst/>
            <a:ahLst/>
            <a:cxnLst/>
            <a:rect l="l" t="t" r="r" b="b"/>
            <a:pathLst>
              <a:path w="4687320" h="4687320" extrusionOk="0">
                <a:moveTo>
                  <a:pt x="0" y="0"/>
                </a:moveTo>
                <a:lnTo>
                  <a:pt x="4687320" y="0"/>
                </a:lnTo>
                <a:lnTo>
                  <a:pt x="4687320" y="4687319"/>
                </a:lnTo>
                <a:lnTo>
                  <a:pt x="0" y="4687319"/>
                </a:lnTo>
                <a:lnTo>
                  <a:pt x="0" y="0"/>
                </a:lnTo>
                <a:close/>
              </a:path>
            </a:pathLst>
          </a:custGeom>
          <a:blipFill rotWithShape="1">
            <a:blip r:embed="rId3">
              <a:alphaModFix/>
            </a:blip>
            <a:stretch>
              <a:fillRect/>
            </a:stretch>
          </a:blipFill>
          <a:ln>
            <a:noFill/>
          </a:ln>
        </p:spPr>
        <p:txBody>
          <a:bodyPr/>
          <a:lstStyle/>
          <a:p>
            <a:endParaRPr lang="en-IN"/>
          </a:p>
        </p:txBody>
      </p:sp>
      <p:sp>
        <p:nvSpPr>
          <p:cNvPr id="160" name="Google Shape;160;p16"/>
          <p:cNvSpPr/>
          <p:nvPr/>
        </p:nvSpPr>
        <p:spPr>
          <a:xfrm>
            <a:off x="14592495" y="7573922"/>
            <a:ext cx="4687320" cy="4687320"/>
          </a:xfrm>
          <a:custGeom>
            <a:avLst/>
            <a:gdLst/>
            <a:ahLst/>
            <a:cxnLst/>
            <a:rect l="l" t="t" r="r" b="b"/>
            <a:pathLst>
              <a:path w="4687320" h="4687320" extrusionOk="0">
                <a:moveTo>
                  <a:pt x="0" y="0"/>
                </a:moveTo>
                <a:lnTo>
                  <a:pt x="4687320" y="0"/>
                </a:lnTo>
                <a:lnTo>
                  <a:pt x="4687320" y="4687319"/>
                </a:lnTo>
                <a:lnTo>
                  <a:pt x="0" y="4687319"/>
                </a:lnTo>
                <a:lnTo>
                  <a:pt x="0" y="0"/>
                </a:lnTo>
                <a:close/>
              </a:path>
            </a:pathLst>
          </a:custGeom>
          <a:blipFill rotWithShape="1">
            <a:blip r:embed="rId3">
              <a:alphaModFix/>
            </a:blip>
            <a:stretch>
              <a:fillRect/>
            </a:stretch>
          </a:blipFill>
          <a:ln>
            <a:noFill/>
          </a:ln>
        </p:spPr>
        <p:txBody>
          <a:bodyPr/>
          <a:lstStyle/>
          <a:p>
            <a:endParaRPr lang="en-IN"/>
          </a:p>
        </p:txBody>
      </p:sp>
      <p:grpSp>
        <p:nvGrpSpPr>
          <p:cNvPr id="161" name="Google Shape;161;p16"/>
          <p:cNvGrpSpPr/>
          <p:nvPr/>
        </p:nvGrpSpPr>
        <p:grpSpPr>
          <a:xfrm>
            <a:off x="16887962" y="5985119"/>
            <a:ext cx="2085109" cy="2085109"/>
            <a:chOff x="0" y="0"/>
            <a:chExt cx="812800" cy="812800"/>
          </a:xfrm>
        </p:grpSpPr>
        <p:sp>
          <p:nvSpPr>
            <p:cNvPr id="162" name="Google Shape;16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6"/>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 name="Google Shape;164;p16"/>
          <p:cNvGrpSpPr/>
          <p:nvPr/>
        </p:nvGrpSpPr>
        <p:grpSpPr>
          <a:xfrm>
            <a:off x="-2262642" y="-3904566"/>
            <a:ext cx="8637895" cy="8637895"/>
            <a:chOff x="0" y="0"/>
            <a:chExt cx="812800" cy="812800"/>
          </a:xfrm>
        </p:grpSpPr>
        <p:sp>
          <p:nvSpPr>
            <p:cNvPr id="165" name="Google Shape;16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6"/>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67" name="Google Shape;167;p16"/>
          <p:cNvSpPr/>
          <p:nvPr/>
        </p:nvSpPr>
        <p:spPr>
          <a:xfrm>
            <a:off x="7461103" y="1326665"/>
            <a:ext cx="1182826" cy="1961628"/>
          </a:xfrm>
          <a:custGeom>
            <a:avLst/>
            <a:gdLst/>
            <a:ahLst/>
            <a:cxnLst/>
            <a:rect l="l" t="t" r="r" b="b"/>
            <a:pathLst>
              <a:path w="1474216" h="2444877" extrusionOk="0">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7601480" y="1969363"/>
            <a:ext cx="358373" cy="675682"/>
          </a:xfrm>
          <a:custGeom>
            <a:avLst/>
            <a:gdLst/>
            <a:ahLst/>
            <a:cxnLst/>
            <a:rect l="l" t="t" r="r" b="b"/>
            <a:pathLst>
              <a:path w="446659" h="842137" extrusionOk="0">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7907654" y="1519911"/>
            <a:ext cx="5962326" cy="1575131"/>
          </a:xfrm>
          <a:custGeom>
            <a:avLst/>
            <a:gdLst/>
            <a:ahLst/>
            <a:cxnLst/>
            <a:rect l="l" t="t" r="r" b="b"/>
            <a:pathLst>
              <a:path w="7431151" h="1963166" extrusionOk="0">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10898718" y="3214544"/>
            <a:ext cx="1182825" cy="1961628"/>
          </a:xfrm>
          <a:custGeom>
            <a:avLst/>
            <a:gdLst/>
            <a:ahLst/>
            <a:cxnLst/>
            <a:rect l="l" t="t" r="r" b="b"/>
            <a:pathLst>
              <a:path w="1474216" h="2444877" extrusionOk="0">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C9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11582496" y="3857242"/>
            <a:ext cx="358883" cy="675784"/>
          </a:xfrm>
          <a:custGeom>
            <a:avLst/>
            <a:gdLst/>
            <a:ahLst/>
            <a:cxnLst/>
            <a:rect l="l" t="t" r="r" b="b"/>
            <a:pathLst>
              <a:path w="447294" h="842264" extrusionOk="0">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C9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5670275" y="3407790"/>
            <a:ext cx="5965077" cy="1575131"/>
          </a:xfrm>
          <a:custGeom>
            <a:avLst/>
            <a:gdLst/>
            <a:ahLst/>
            <a:cxnLst/>
            <a:rect l="l" t="t" r="r" b="b"/>
            <a:pathLst>
              <a:path w="7434580" h="1963166" extrusionOk="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C9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7309182" y="5444116"/>
            <a:ext cx="1182826" cy="1961628"/>
          </a:xfrm>
          <a:custGeom>
            <a:avLst/>
            <a:gdLst/>
            <a:ahLst/>
            <a:cxnLst/>
            <a:rect l="l" t="t" r="r" b="b"/>
            <a:pathLst>
              <a:path w="1474216" h="2444877" extrusionOk="0">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7449560" y="6086814"/>
            <a:ext cx="358373" cy="675682"/>
          </a:xfrm>
          <a:custGeom>
            <a:avLst/>
            <a:gdLst/>
            <a:ahLst/>
            <a:cxnLst/>
            <a:rect l="l" t="t" r="r" b="b"/>
            <a:pathLst>
              <a:path w="446659" h="842137" extrusionOk="0">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7755734" y="5637362"/>
            <a:ext cx="5963499" cy="1575441"/>
          </a:xfrm>
          <a:custGeom>
            <a:avLst/>
            <a:gdLst/>
            <a:ahLst/>
            <a:cxnLst/>
            <a:rect l="l" t="t" r="r" b="b"/>
            <a:pathLst>
              <a:path w="7431151" h="1963166" extrusionOk="0">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10746797" y="7331995"/>
            <a:ext cx="1183058" cy="1962014"/>
          </a:xfrm>
          <a:custGeom>
            <a:avLst/>
            <a:gdLst/>
            <a:ahLst/>
            <a:cxnLst/>
            <a:rect l="l" t="t" r="r" b="b"/>
            <a:pathLst>
              <a:path w="1474216" h="2444877" extrusionOk="0">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C9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11430576" y="7974693"/>
            <a:ext cx="358953" cy="675917"/>
          </a:xfrm>
          <a:custGeom>
            <a:avLst/>
            <a:gdLst/>
            <a:ahLst/>
            <a:cxnLst/>
            <a:rect l="l" t="t" r="r" b="b"/>
            <a:pathLst>
              <a:path w="447294" h="842264" extrusionOk="0">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C9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5518354" y="7525241"/>
            <a:ext cx="5966250" cy="1575441"/>
          </a:xfrm>
          <a:custGeom>
            <a:avLst/>
            <a:gdLst/>
            <a:ahLst/>
            <a:cxnLst/>
            <a:rect l="l" t="t" r="r" b="b"/>
            <a:pathLst>
              <a:path w="7434580" h="1963166" extrusionOk="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C9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6"/>
          <p:cNvSpPr txBox="1"/>
          <p:nvPr/>
        </p:nvSpPr>
        <p:spPr>
          <a:xfrm>
            <a:off x="1095769" y="828675"/>
            <a:ext cx="5605500" cy="915300"/>
          </a:xfrm>
          <a:prstGeom prst="rect">
            <a:avLst/>
          </a:prstGeom>
          <a:noFill/>
          <a:ln>
            <a:noFill/>
          </a:ln>
        </p:spPr>
        <p:txBody>
          <a:bodyPr spcFirstLastPara="1" wrap="square" lIns="0" tIns="0" rIns="0" bIns="0" anchor="t" anchorCtr="0">
            <a:spAutoFit/>
          </a:bodyPr>
          <a:lstStyle/>
          <a:p>
            <a:pPr marL="0" marR="0" lvl="0" indent="0" algn="l" rtl="0">
              <a:lnSpc>
                <a:spcPct val="138008"/>
              </a:lnSpc>
              <a:spcBef>
                <a:spcPts val="0"/>
              </a:spcBef>
              <a:spcAft>
                <a:spcPts val="0"/>
              </a:spcAft>
              <a:buNone/>
            </a:pPr>
            <a:r>
              <a:rPr lang="en-US" sz="5946">
                <a:solidFill>
                  <a:srgbClr val="FFFFFF"/>
                </a:solidFill>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80" name="Google Shape;180;p16"/>
          <p:cNvSpPr txBox="1"/>
          <p:nvPr/>
        </p:nvSpPr>
        <p:spPr>
          <a:xfrm>
            <a:off x="9713575" y="1675050"/>
            <a:ext cx="3636000" cy="1175400"/>
          </a:xfrm>
          <a:prstGeom prst="rect">
            <a:avLst/>
          </a:prstGeom>
          <a:noFill/>
          <a:ln>
            <a:noFill/>
          </a:ln>
        </p:spPr>
        <p:txBody>
          <a:bodyPr spcFirstLastPara="1" wrap="square" lIns="0" tIns="0" rIns="0" bIns="0" anchor="t" anchorCtr="0">
            <a:spAutoFit/>
          </a:bodyPr>
          <a:lstStyle/>
          <a:p>
            <a:pPr marL="0" lvl="0" indent="0" algn="l" rtl="0">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Cooperates the massive number of text data, learns the specific patterns and grammar from this data set during the period of training.</a:t>
            </a:r>
            <a:endParaRPr/>
          </a:p>
        </p:txBody>
      </p:sp>
      <p:sp>
        <p:nvSpPr>
          <p:cNvPr id="181" name="Google Shape;181;p16"/>
          <p:cNvSpPr txBox="1"/>
          <p:nvPr/>
        </p:nvSpPr>
        <p:spPr>
          <a:xfrm>
            <a:off x="6363363" y="1852472"/>
            <a:ext cx="979531" cy="799238"/>
          </a:xfrm>
          <a:prstGeom prst="rect">
            <a:avLst/>
          </a:prstGeom>
          <a:noFill/>
          <a:ln>
            <a:noFill/>
          </a:ln>
        </p:spPr>
        <p:txBody>
          <a:bodyPr spcFirstLastPara="1" wrap="square" lIns="0" tIns="0" rIns="0" bIns="0" anchor="t" anchorCtr="0">
            <a:spAutoFit/>
          </a:bodyPr>
          <a:lstStyle/>
          <a:p>
            <a:pPr marL="0" marR="0" lvl="0" indent="0" algn="ctr" rtl="0">
              <a:lnSpc>
                <a:spcPct val="138027"/>
              </a:lnSpc>
              <a:spcBef>
                <a:spcPts val="0"/>
              </a:spcBef>
              <a:spcAft>
                <a:spcPts val="0"/>
              </a:spcAft>
              <a:buNone/>
            </a:pPr>
            <a:r>
              <a:rPr lang="en-US" sz="4381">
                <a:solidFill>
                  <a:srgbClr val="231F20"/>
                </a:solidFill>
                <a:latin typeface="Arial"/>
                <a:ea typeface="Arial"/>
                <a:cs typeface="Arial"/>
                <a:sym typeface="Arial"/>
              </a:rPr>
              <a:t>01</a:t>
            </a:r>
            <a:endParaRPr/>
          </a:p>
        </p:txBody>
      </p:sp>
      <p:sp>
        <p:nvSpPr>
          <p:cNvPr id="182" name="Google Shape;182;p16"/>
          <p:cNvSpPr txBox="1"/>
          <p:nvPr/>
        </p:nvSpPr>
        <p:spPr>
          <a:xfrm>
            <a:off x="12079705" y="3714588"/>
            <a:ext cx="979531" cy="799238"/>
          </a:xfrm>
          <a:prstGeom prst="rect">
            <a:avLst/>
          </a:prstGeom>
          <a:noFill/>
          <a:ln>
            <a:noFill/>
          </a:ln>
        </p:spPr>
        <p:txBody>
          <a:bodyPr spcFirstLastPara="1" wrap="square" lIns="0" tIns="0" rIns="0" bIns="0" anchor="t" anchorCtr="0">
            <a:spAutoFit/>
          </a:bodyPr>
          <a:lstStyle/>
          <a:p>
            <a:pPr marL="0" marR="0" lvl="0" indent="0" algn="ctr" rtl="0">
              <a:lnSpc>
                <a:spcPct val="138027"/>
              </a:lnSpc>
              <a:spcBef>
                <a:spcPts val="0"/>
              </a:spcBef>
              <a:spcAft>
                <a:spcPts val="0"/>
              </a:spcAft>
              <a:buNone/>
            </a:pPr>
            <a:r>
              <a:rPr lang="en-US" sz="4381">
                <a:solidFill>
                  <a:srgbClr val="231F20"/>
                </a:solidFill>
                <a:latin typeface="Arial"/>
                <a:ea typeface="Arial"/>
                <a:cs typeface="Arial"/>
                <a:sym typeface="Arial"/>
              </a:rPr>
              <a:t>02</a:t>
            </a:r>
            <a:endParaRPr/>
          </a:p>
        </p:txBody>
      </p:sp>
      <p:sp>
        <p:nvSpPr>
          <p:cNvPr id="183" name="Google Shape;183;p16"/>
          <p:cNvSpPr txBox="1"/>
          <p:nvPr/>
        </p:nvSpPr>
        <p:spPr>
          <a:xfrm>
            <a:off x="9672139" y="5836418"/>
            <a:ext cx="3636000" cy="1175400"/>
          </a:xfrm>
          <a:prstGeom prst="rect">
            <a:avLst/>
          </a:prstGeom>
          <a:noFill/>
          <a:ln>
            <a:noFill/>
          </a:ln>
        </p:spPr>
        <p:txBody>
          <a:bodyPr spcFirstLastPara="1" wrap="square" lIns="0" tIns="0" rIns="0" bIns="0" anchor="t" anchorCtr="0">
            <a:spAutoFit/>
          </a:bodyPr>
          <a:lstStyle/>
          <a:p>
            <a:pPr marL="0" lvl="0" indent="0" algn="l" rtl="0">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This reliance on inadequate high-temperature forecasts endangers vulnerable populations during extreme heat events.</a:t>
            </a:r>
            <a:endParaRPr/>
          </a:p>
        </p:txBody>
      </p:sp>
      <p:sp>
        <p:nvSpPr>
          <p:cNvPr id="184" name="Google Shape;184;p16"/>
          <p:cNvSpPr txBox="1"/>
          <p:nvPr/>
        </p:nvSpPr>
        <p:spPr>
          <a:xfrm>
            <a:off x="6211443" y="5969923"/>
            <a:ext cx="979531" cy="799238"/>
          </a:xfrm>
          <a:prstGeom prst="rect">
            <a:avLst/>
          </a:prstGeom>
          <a:noFill/>
          <a:ln>
            <a:noFill/>
          </a:ln>
        </p:spPr>
        <p:txBody>
          <a:bodyPr spcFirstLastPara="1" wrap="square" lIns="0" tIns="0" rIns="0" bIns="0" anchor="t" anchorCtr="0">
            <a:spAutoFit/>
          </a:bodyPr>
          <a:lstStyle/>
          <a:p>
            <a:pPr marL="0" marR="0" lvl="0" indent="0" algn="ctr" rtl="0">
              <a:lnSpc>
                <a:spcPct val="138027"/>
              </a:lnSpc>
              <a:spcBef>
                <a:spcPts val="0"/>
              </a:spcBef>
              <a:spcAft>
                <a:spcPts val="0"/>
              </a:spcAft>
              <a:buNone/>
            </a:pPr>
            <a:r>
              <a:rPr lang="en-US" sz="4381">
                <a:solidFill>
                  <a:srgbClr val="231F20"/>
                </a:solidFill>
                <a:latin typeface="Arial"/>
                <a:ea typeface="Arial"/>
                <a:cs typeface="Arial"/>
                <a:sym typeface="Arial"/>
              </a:rPr>
              <a:t>03</a:t>
            </a:r>
            <a:endParaRPr/>
          </a:p>
        </p:txBody>
      </p:sp>
      <p:sp>
        <p:nvSpPr>
          <p:cNvPr id="185" name="Google Shape;185;p16"/>
          <p:cNvSpPr txBox="1"/>
          <p:nvPr/>
        </p:nvSpPr>
        <p:spPr>
          <a:xfrm>
            <a:off x="11927784" y="7832039"/>
            <a:ext cx="979500" cy="799200"/>
          </a:xfrm>
          <a:prstGeom prst="rect">
            <a:avLst/>
          </a:prstGeom>
          <a:noFill/>
          <a:ln>
            <a:noFill/>
          </a:ln>
        </p:spPr>
        <p:txBody>
          <a:bodyPr spcFirstLastPara="1" wrap="square" lIns="0" tIns="0" rIns="0" bIns="0" anchor="t" anchorCtr="0">
            <a:spAutoFit/>
          </a:bodyPr>
          <a:lstStyle/>
          <a:p>
            <a:pPr marL="0" marR="0" lvl="0" indent="0" algn="ctr" rtl="0">
              <a:lnSpc>
                <a:spcPct val="138027"/>
              </a:lnSpc>
              <a:spcBef>
                <a:spcPts val="0"/>
              </a:spcBef>
              <a:spcAft>
                <a:spcPts val="0"/>
              </a:spcAft>
              <a:buNone/>
            </a:pPr>
            <a:r>
              <a:rPr lang="en-US" sz="4381">
                <a:solidFill>
                  <a:srgbClr val="231F20"/>
                </a:solidFill>
                <a:latin typeface="Arial"/>
                <a:ea typeface="Arial"/>
                <a:cs typeface="Arial"/>
                <a:sym typeface="Arial"/>
              </a:rPr>
              <a:t>04</a:t>
            </a:r>
            <a:endParaRPr/>
          </a:p>
        </p:txBody>
      </p:sp>
      <p:sp>
        <p:nvSpPr>
          <p:cNvPr id="186" name="Google Shape;186;p16"/>
          <p:cNvSpPr txBox="1"/>
          <p:nvPr/>
        </p:nvSpPr>
        <p:spPr>
          <a:xfrm>
            <a:off x="6402288" y="3714377"/>
            <a:ext cx="3636000" cy="865800"/>
          </a:xfrm>
          <a:prstGeom prst="rect">
            <a:avLst/>
          </a:prstGeom>
          <a:noFill/>
          <a:ln>
            <a:noFill/>
          </a:ln>
        </p:spPr>
        <p:txBody>
          <a:bodyPr spcFirstLastPara="1" wrap="square" lIns="0" tIns="0" rIns="0" bIns="0" anchor="t" anchorCtr="0">
            <a:spAutoFit/>
          </a:bodyPr>
          <a:lstStyle/>
          <a:p>
            <a:pPr marL="0" lvl="0" indent="0" algn="l" rtl="0">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Many heavily populated low- and middle-income countries lack effective Heat Health Warning Systems.</a:t>
            </a:r>
            <a:endParaRPr/>
          </a:p>
        </p:txBody>
      </p:sp>
      <p:sp>
        <p:nvSpPr>
          <p:cNvPr id="187" name="Google Shape;187;p16"/>
          <p:cNvSpPr txBox="1"/>
          <p:nvPr/>
        </p:nvSpPr>
        <p:spPr>
          <a:xfrm>
            <a:off x="6402288" y="7573925"/>
            <a:ext cx="3636000" cy="1485000"/>
          </a:xfrm>
          <a:prstGeom prst="rect">
            <a:avLst/>
          </a:prstGeom>
          <a:noFill/>
          <a:ln>
            <a:noFill/>
          </a:ln>
        </p:spPr>
        <p:txBody>
          <a:bodyPr spcFirstLastPara="1" wrap="square" lIns="0" tIns="0" rIns="0" bIns="0" anchor="t" anchorCtr="0">
            <a:spAutoFit/>
          </a:bodyPr>
          <a:lstStyle/>
          <a:p>
            <a:pPr marL="0" lvl="0" indent="0" algn="l" rtl="0">
              <a:lnSpc>
                <a:spcPct val="125750"/>
              </a:lnSpc>
              <a:spcBef>
                <a:spcPts val="0"/>
              </a:spcBef>
              <a:spcAft>
                <a:spcPts val="0"/>
              </a:spcAft>
              <a:buClr>
                <a:schemeClr val="dk1"/>
              </a:buClr>
              <a:buFont typeface="Arial"/>
              <a:buNone/>
            </a:pPr>
            <a:r>
              <a:rPr lang="en-US" sz="1600">
                <a:solidFill>
                  <a:schemeClr val="lt1"/>
                </a:solidFill>
                <a:latin typeface="Times New Roman"/>
                <a:ea typeface="Times New Roman"/>
                <a:cs typeface="Times New Roman"/>
                <a:sym typeface="Times New Roman"/>
              </a:rPr>
              <a:t>Utilize data mining and machine learning to complete an Inventory, enabling data visualization to address these gaps and statistics and enhance heatwave protection for vulnerable populations.</a:t>
            </a:r>
            <a:endParaRPr/>
          </a:p>
        </p:txBody>
      </p:sp>
      <p:sp>
        <p:nvSpPr>
          <p:cNvPr id="188" name="Google Shape;188;p16"/>
          <p:cNvSpPr txBox="1"/>
          <p:nvPr/>
        </p:nvSpPr>
        <p:spPr>
          <a:xfrm>
            <a:off x="1113975" y="1984849"/>
            <a:ext cx="4141500" cy="396900"/>
          </a:xfrm>
          <a:prstGeom prst="rect">
            <a:avLst/>
          </a:prstGeom>
          <a:noFill/>
          <a:ln>
            <a:noFill/>
          </a:ln>
        </p:spPr>
        <p:txBody>
          <a:bodyPr spcFirstLastPara="1" wrap="square" lIns="0" tIns="0" rIns="0" bIns="0" anchor="t" anchorCtr="0">
            <a:spAutoFit/>
          </a:bodyPr>
          <a:lstStyle/>
          <a:p>
            <a:pPr marL="0" lvl="0" indent="0" algn="l" rtl="0">
              <a:lnSpc>
                <a:spcPct val="137998"/>
              </a:lnSpc>
              <a:spcBef>
                <a:spcPts val="0"/>
              </a:spcBef>
              <a:spcAft>
                <a:spcPts val="0"/>
              </a:spcAft>
              <a:buClr>
                <a:schemeClr val="dk1"/>
              </a:buClr>
              <a:buFont typeface="Arial"/>
              <a:buNone/>
            </a:pPr>
            <a:r>
              <a:rPr lang="en-US" sz="2579">
                <a:solidFill>
                  <a:schemeClr val="lt1"/>
                </a:solidFill>
                <a:latin typeface="Times New Roman"/>
                <a:ea typeface="Times New Roman"/>
                <a:cs typeface="Times New Roman"/>
                <a:sym typeface="Times New Roman"/>
              </a:rPr>
              <a:t>Heatwaves Monitoring System</a:t>
            </a:r>
            <a:endParaRPr sz="2200"/>
          </a:p>
        </p:txBody>
      </p:sp>
      <p:pic>
        <p:nvPicPr>
          <p:cNvPr id="189" name="Google Shape;189;p16"/>
          <p:cNvPicPr preferRelativeResize="0"/>
          <p:nvPr/>
        </p:nvPicPr>
        <p:blipFill>
          <a:blip r:embed="rId4">
            <a:alphaModFix/>
          </a:blip>
          <a:stretch>
            <a:fillRect/>
          </a:stretch>
        </p:blipFill>
        <p:spPr>
          <a:xfrm>
            <a:off x="10065373" y="3657500"/>
            <a:ext cx="979550" cy="979550"/>
          </a:xfrm>
          <a:prstGeom prst="rect">
            <a:avLst/>
          </a:prstGeom>
          <a:noFill/>
          <a:ln>
            <a:noFill/>
          </a:ln>
        </p:spPr>
      </p:pic>
      <p:pic>
        <p:nvPicPr>
          <p:cNvPr id="190" name="Google Shape;190;p16"/>
          <p:cNvPicPr preferRelativeResize="0"/>
          <p:nvPr/>
        </p:nvPicPr>
        <p:blipFill>
          <a:blip r:embed="rId5">
            <a:alphaModFix/>
          </a:blip>
          <a:stretch>
            <a:fillRect/>
          </a:stretch>
        </p:blipFill>
        <p:spPr>
          <a:xfrm>
            <a:off x="8657500" y="1773825"/>
            <a:ext cx="979550" cy="979550"/>
          </a:xfrm>
          <a:prstGeom prst="rect">
            <a:avLst/>
          </a:prstGeom>
          <a:noFill/>
          <a:ln>
            <a:noFill/>
          </a:ln>
        </p:spPr>
      </p:pic>
      <p:pic>
        <p:nvPicPr>
          <p:cNvPr id="191" name="Google Shape;191;p16"/>
          <p:cNvPicPr preferRelativeResize="0"/>
          <p:nvPr/>
        </p:nvPicPr>
        <p:blipFill>
          <a:blip r:embed="rId6">
            <a:alphaModFix/>
          </a:blip>
          <a:stretch>
            <a:fillRect/>
          </a:stretch>
        </p:blipFill>
        <p:spPr>
          <a:xfrm>
            <a:off x="8606488" y="6025325"/>
            <a:ext cx="799225" cy="799225"/>
          </a:xfrm>
          <a:prstGeom prst="rect">
            <a:avLst/>
          </a:prstGeom>
          <a:noFill/>
          <a:ln>
            <a:noFill/>
          </a:ln>
        </p:spPr>
      </p:pic>
      <p:pic>
        <p:nvPicPr>
          <p:cNvPr id="192" name="Google Shape;192;p16"/>
          <p:cNvPicPr preferRelativeResize="0"/>
          <p:nvPr/>
        </p:nvPicPr>
        <p:blipFill>
          <a:blip r:embed="rId7">
            <a:alphaModFix/>
          </a:blip>
          <a:stretch>
            <a:fillRect/>
          </a:stretch>
        </p:blipFill>
        <p:spPr>
          <a:xfrm>
            <a:off x="9828950" y="7866937"/>
            <a:ext cx="877200" cy="87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96"/>
        <p:cNvGrpSpPr/>
        <p:nvPr/>
      </p:nvGrpSpPr>
      <p:grpSpPr>
        <a:xfrm>
          <a:off x="0" y="0"/>
          <a:ext cx="0" cy="0"/>
          <a:chOff x="0" y="0"/>
          <a:chExt cx="0" cy="0"/>
        </a:xfrm>
      </p:grpSpPr>
      <p:sp>
        <p:nvSpPr>
          <p:cNvPr id="197" name="Google Shape;197;p17"/>
          <p:cNvSpPr/>
          <p:nvPr/>
        </p:nvSpPr>
        <p:spPr>
          <a:xfrm>
            <a:off x="9600650" y="3408200"/>
            <a:ext cx="4621500" cy="4669800"/>
          </a:xfrm>
          <a:prstGeom prst="ellipse">
            <a:avLst/>
          </a:prstGeom>
          <a:solidFill>
            <a:srgbClr val="93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8" name="Google Shape;198;p17"/>
          <p:cNvSpPr/>
          <p:nvPr/>
        </p:nvSpPr>
        <p:spPr>
          <a:xfrm>
            <a:off x="9751375" y="3546200"/>
            <a:ext cx="4338300" cy="43938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9" name="Google Shape;199;p17"/>
          <p:cNvPicPr preferRelativeResize="0"/>
          <p:nvPr/>
        </p:nvPicPr>
        <p:blipFill rotWithShape="1">
          <a:blip r:embed="rId3">
            <a:alphaModFix/>
          </a:blip>
          <a:srcRect l="9364" t="13631" r="9275" b="8114"/>
          <a:stretch/>
        </p:blipFill>
        <p:spPr>
          <a:xfrm>
            <a:off x="7682213" y="2952600"/>
            <a:ext cx="8686800" cy="5225075"/>
          </a:xfrm>
          <a:prstGeom prst="rect">
            <a:avLst/>
          </a:prstGeom>
          <a:noFill/>
          <a:ln>
            <a:noFill/>
          </a:ln>
        </p:spPr>
      </p:pic>
      <p:sp>
        <p:nvSpPr>
          <p:cNvPr id="200" name="Google Shape;200;p17"/>
          <p:cNvSpPr/>
          <p:nvPr/>
        </p:nvSpPr>
        <p:spPr>
          <a:xfrm>
            <a:off x="8757864" y="2547739"/>
            <a:ext cx="6306892" cy="6309120"/>
          </a:xfrm>
          <a:custGeom>
            <a:avLst/>
            <a:gdLst/>
            <a:ahLst/>
            <a:cxnLst/>
            <a:rect l="l" t="t" r="r" b="b"/>
            <a:pathLst>
              <a:path w="6832726" h="6835140" extrusionOk="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15035582" y="2145857"/>
            <a:ext cx="2223783" cy="2218391"/>
          </a:xfrm>
          <a:custGeom>
            <a:avLst/>
            <a:gdLst/>
            <a:ahLst/>
            <a:cxnLst/>
            <a:rect l="l" t="t" r="r" b="b"/>
            <a:pathLst>
              <a:path w="2409190" h="2403348" extrusionOk="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7"/>
          <p:cNvGrpSpPr/>
          <p:nvPr/>
        </p:nvGrpSpPr>
        <p:grpSpPr>
          <a:xfrm>
            <a:off x="14372985" y="3913002"/>
            <a:ext cx="507121" cy="515796"/>
            <a:chOff x="0" y="0"/>
            <a:chExt cx="549402" cy="558800"/>
          </a:xfrm>
        </p:grpSpPr>
        <p:sp>
          <p:nvSpPr>
            <p:cNvPr id="203" name="Google Shape;203;p17"/>
            <p:cNvSpPr/>
            <p:nvPr/>
          </p:nvSpPr>
          <p:spPr>
            <a:xfrm>
              <a:off x="38100" y="38100"/>
              <a:ext cx="473075" cy="482473"/>
            </a:xfrm>
            <a:custGeom>
              <a:avLst/>
              <a:gdLst/>
              <a:ahLst/>
              <a:cxnLst/>
              <a:rect l="l" t="t" r="r" b="b"/>
              <a:pathLst>
                <a:path w="473075" h="482473" extrusionOk="0">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0" y="0"/>
              <a:ext cx="549402" cy="558800"/>
            </a:xfrm>
            <a:custGeom>
              <a:avLst/>
              <a:gdLst/>
              <a:ahLst/>
              <a:cxnLst/>
              <a:rect l="l" t="t" r="r" b="b"/>
              <a:pathLst>
                <a:path w="549402" h="558800" extrusionOk="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7"/>
          <p:cNvSpPr/>
          <p:nvPr/>
        </p:nvSpPr>
        <p:spPr>
          <a:xfrm>
            <a:off x="15035582" y="7039898"/>
            <a:ext cx="2223783" cy="2218391"/>
          </a:xfrm>
          <a:custGeom>
            <a:avLst/>
            <a:gdLst/>
            <a:ahLst/>
            <a:cxnLst/>
            <a:rect l="l" t="t" r="r" b="b"/>
            <a:pathLst>
              <a:path w="2409190" h="2403348" extrusionOk="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14513878" y="7124966"/>
            <a:ext cx="219213" cy="216634"/>
          </a:xfrm>
          <a:custGeom>
            <a:avLst/>
            <a:gdLst/>
            <a:ahLst/>
            <a:cxnLst/>
            <a:rect l="l" t="t" r="r" b="b"/>
            <a:pathLst>
              <a:path w="237490" h="234696" extrusionOk="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6562723" y="7039898"/>
            <a:ext cx="2223181" cy="2217089"/>
          </a:xfrm>
          <a:custGeom>
            <a:avLst/>
            <a:gdLst/>
            <a:ahLst/>
            <a:cxnLst/>
            <a:rect l="l" t="t" r="r" b="b"/>
            <a:pathLst>
              <a:path w="2409952" h="2403348" extrusionOk="0">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9088830" y="7124966"/>
            <a:ext cx="219916" cy="216634"/>
          </a:xfrm>
          <a:custGeom>
            <a:avLst/>
            <a:gdLst/>
            <a:ahLst/>
            <a:cxnLst/>
            <a:rect l="l" t="t" r="r" b="b"/>
            <a:pathLst>
              <a:path w="238252" h="234696" extrusionOk="0">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6562723" y="2145857"/>
            <a:ext cx="2224486" cy="2218391"/>
          </a:xfrm>
          <a:custGeom>
            <a:avLst/>
            <a:gdLst/>
            <a:ahLst/>
            <a:cxnLst/>
            <a:rect l="l" t="t" r="r" b="b"/>
            <a:pathLst>
              <a:path w="2409952" h="2403348" extrusionOk="0">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14516869" y="4062535"/>
            <a:ext cx="219213" cy="216634"/>
          </a:xfrm>
          <a:custGeom>
            <a:avLst/>
            <a:gdLst/>
            <a:ahLst/>
            <a:cxnLst/>
            <a:rect l="l" t="t" r="r" b="b"/>
            <a:pathLst>
              <a:path w="237490" h="234696" extrusionOk="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9089494" y="4062535"/>
            <a:ext cx="219213" cy="216634"/>
          </a:xfrm>
          <a:custGeom>
            <a:avLst/>
            <a:gdLst/>
            <a:ahLst/>
            <a:cxnLst/>
            <a:rect l="l" t="t" r="r" b="b"/>
            <a:pathLst>
              <a:path w="237490" h="234696" extrusionOk="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15398008" y="7491155"/>
            <a:ext cx="1489037" cy="1302230"/>
          </a:xfrm>
          <a:custGeom>
            <a:avLst/>
            <a:gdLst/>
            <a:ahLst/>
            <a:cxnLst/>
            <a:rect l="l" t="t" r="r" b="b"/>
            <a:pathLst>
              <a:path w="1489037" h="1302230" extrusionOk="0">
                <a:moveTo>
                  <a:pt x="0" y="0"/>
                </a:moveTo>
                <a:lnTo>
                  <a:pt x="1489037" y="0"/>
                </a:lnTo>
                <a:lnTo>
                  <a:pt x="1489037" y="1302230"/>
                </a:lnTo>
                <a:lnTo>
                  <a:pt x="0" y="1302230"/>
                </a:lnTo>
                <a:lnTo>
                  <a:pt x="0" y="0"/>
                </a:lnTo>
                <a:close/>
              </a:path>
            </a:pathLst>
          </a:custGeom>
          <a:blipFill rotWithShape="1">
            <a:blip r:embed="rId4">
              <a:alphaModFix/>
            </a:blip>
            <a:stretch>
              <a:fillRect/>
            </a:stretch>
          </a:blipFill>
          <a:ln>
            <a:noFill/>
          </a:ln>
        </p:spPr>
        <p:txBody>
          <a:bodyPr/>
          <a:lstStyle/>
          <a:p>
            <a:endParaRPr lang="en-IN"/>
          </a:p>
        </p:txBody>
      </p:sp>
      <p:sp>
        <p:nvSpPr>
          <p:cNvPr id="213" name="Google Shape;213;p17"/>
          <p:cNvSpPr/>
          <p:nvPr/>
        </p:nvSpPr>
        <p:spPr>
          <a:xfrm>
            <a:off x="6987774" y="2605605"/>
            <a:ext cx="1408888" cy="1280807"/>
          </a:xfrm>
          <a:custGeom>
            <a:avLst/>
            <a:gdLst/>
            <a:ahLst/>
            <a:cxnLst/>
            <a:rect l="l" t="t" r="r" b="b"/>
            <a:pathLst>
              <a:path w="1408888" h="1280807" extrusionOk="0">
                <a:moveTo>
                  <a:pt x="0" y="0"/>
                </a:moveTo>
                <a:lnTo>
                  <a:pt x="1408888" y="0"/>
                </a:lnTo>
                <a:lnTo>
                  <a:pt x="1408888" y="1280807"/>
                </a:lnTo>
                <a:lnTo>
                  <a:pt x="0" y="1280807"/>
                </a:lnTo>
                <a:lnTo>
                  <a:pt x="0" y="0"/>
                </a:lnTo>
                <a:close/>
              </a:path>
            </a:pathLst>
          </a:custGeom>
          <a:blipFill rotWithShape="1">
            <a:blip r:embed="rId5">
              <a:alphaModFix/>
            </a:blip>
            <a:stretch>
              <a:fillRect/>
            </a:stretch>
          </a:blipFill>
          <a:ln>
            <a:noFill/>
          </a:ln>
        </p:spPr>
        <p:txBody>
          <a:bodyPr/>
          <a:lstStyle/>
          <a:p>
            <a:endParaRPr lang="en-IN"/>
          </a:p>
        </p:txBody>
      </p:sp>
      <p:sp>
        <p:nvSpPr>
          <p:cNvPr id="214" name="Google Shape;214;p17"/>
          <p:cNvSpPr/>
          <p:nvPr/>
        </p:nvSpPr>
        <p:spPr>
          <a:xfrm>
            <a:off x="6927575" y="7587964"/>
            <a:ext cx="1469087" cy="1268924"/>
          </a:xfrm>
          <a:custGeom>
            <a:avLst/>
            <a:gdLst/>
            <a:ahLst/>
            <a:cxnLst/>
            <a:rect l="l" t="t" r="r" b="b"/>
            <a:pathLst>
              <a:path w="1469087" h="1268924" extrusionOk="0">
                <a:moveTo>
                  <a:pt x="0" y="0"/>
                </a:moveTo>
                <a:lnTo>
                  <a:pt x="1469087" y="0"/>
                </a:lnTo>
                <a:lnTo>
                  <a:pt x="1469087" y="1268924"/>
                </a:lnTo>
                <a:lnTo>
                  <a:pt x="0" y="1268924"/>
                </a:lnTo>
                <a:lnTo>
                  <a:pt x="0" y="0"/>
                </a:lnTo>
                <a:close/>
              </a:path>
            </a:pathLst>
          </a:custGeom>
          <a:blipFill rotWithShape="1">
            <a:blip r:embed="rId6">
              <a:alphaModFix/>
            </a:blip>
            <a:stretch>
              <a:fillRect/>
            </a:stretch>
          </a:blipFill>
          <a:ln>
            <a:noFill/>
          </a:ln>
        </p:spPr>
        <p:txBody>
          <a:bodyPr/>
          <a:lstStyle/>
          <a:p>
            <a:endParaRPr lang="en-IN"/>
          </a:p>
        </p:txBody>
      </p:sp>
      <p:sp>
        <p:nvSpPr>
          <p:cNvPr id="215" name="Google Shape;215;p17"/>
          <p:cNvSpPr txBox="1"/>
          <p:nvPr/>
        </p:nvSpPr>
        <p:spPr>
          <a:xfrm>
            <a:off x="1482178" y="1449530"/>
            <a:ext cx="5150100" cy="918300"/>
          </a:xfrm>
          <a:prstGeom prst="rect">
            <a:avLst/>
          </a:prstGeom>
          <a:noFill/>
          <a:ln>
            <a:noFill/>
          </a:ln>
        </p:spPr>
        <p:txBody>
          <a:bodyPr spcFirstLastPara="1" wrap="square" lIns="0" tIns="0" rIns="0" bIns="0" anchor="t" anchorCtr="0">
            <a:spAutoFit/>
          </a:bodyPr>
          <a:lstStyle/>
          <a:p>
            <a:pPr marL="0" marR="0" lvl="0" indent="0" algn="l" rtl="0">
              <a:lnSpc>
                <a:spcPct val="138005"/>
              </a:lnSpc>
              <a:spcBef>
                <a:spcPts val="0"/>
              </a:spcBef>
              <a:spcAft>
                <a:spcPts val="0"/>
              </a:spcAft>
              <a:buNone/>
            </a:pPr>
            <a:r>
              <a:rPr lang="en-US" sz="5965" b="1">
                <a:solidFill>
                  <a:srgbClr val="231F20"/>
                </a:solidFill>
                <a:latin typeface="Times New Roman"/>
                <a:ea typeface="Times New Roman"/>
                <a:cs typeface="Times New Roman"/>
                <a:sym typeface="Times New Roman"/>
              </a:rPr>
              <a:t>Solution </a:t>
            </a:r>
            <a:endParaRPr sz="1600" b="1">
              <a:latin typeface="Times New Roman"/>
              <a:ea typeface="Times New Roman"/>
              <a:cs typeface="Times New Roman"/>
              <a:sym typeface="Times New Roman"/>
            </a:endParaRPr>
          </a:p>
        </p:txBody>
      </p:sp>
      <p:sp>
        <p:nvSpPr>
          <p:cNvPr id="216" name="Google Shape;216;p17"/>
          <p:cNvSpPr txBox="1"/>
          <p:nvPr/>
        </p:nvSpPr>
        <p:spPr>
          <a:xfrm>
            <a:off x="1482174" y="3252400"/>
            <a:ext cx="4338300" cy="2818800"/>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A UI where you can filter by country and see whether there is a heatwave or not at real time</a:t>
            </a:r>
            <a:endParaRPr sz="2318">
              <a:solidFill>
                <a:srgbClr val="930000"/>
              </a:solidFill>
              <a:latin typeface="Times New Roman"/>
              <a:ea typeface="Times New Roman"/>
              <a:cs typeface="Times New Roman"/>
              <a:sym typeface="Times New Roman"/>
            </a:endParaRPr>
          </a:p>
          <a:p>
            <a:pPr marL="0" marR="0" lvl="0" indent="0" algn="l" rtl="0">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An efficient mechanism to summarise and extract heat wave related data from research papers</a:t>
            </a:r>
            <a:endParaRPr sz="2318">
              <a:solidFill>
                <a:srgbClr val="930000"/>
              </a:solidFill>
              <a:latin typeface="Times New Roman"/>
              <a:ea typeface="Times New Roman"/>
              <a:cs typeface="Times New Roman"/>
              <a:sym typeface="Times New Roman"/>
            </a:endParaRPr>
          </a:p>
        </p:txBody>
      </p:sp>
      <p:sp>
        <p:nvSpPr>
          <p:cNvPr id="217" name="Google Shape;217;p17"/>
          <p:cNvSpPr txBox="1"/>
          <p:nvPr/>
        </p:nvSpPr>
        <p:spPr>
          <a:xfrm>
            <a:off x="1482178" y="2714931"/>
            <a:ext cx="4193400" cy="384900"/>
          </a:xfrm>
          <a:prstGeom prst="rect">
            <a:avLst/>
          </a:prstGeom>
          <a:noFill/>
          <a:ln>
            <a:noFill/>
          </a:ln>
        </p:spPr>
        <p:txBody>
          <a:bodyPr spcFirstLastPara="1" wrap="square" lIns="0" tIns="0" rIns="0" bIns="0" anchor="t" anchorCtr="0">
            <a:spAutoFit/>
          </a:bodyPr>
          <a:lstStyle/>
          <a:p>
            <a:pPr marL="0" marR="0" lvl="0" indent="0" algn="l" rtl="0">
              <a:lnSpc>
                <a:spcPct val="138023"/>
              </a:lnSpc>
              <a:spcBef>
                <a:spcPts val="0"/>
              </a:spcBef>
              <a:spcAft>
                <a:spcPts val="0"/>
              </a:spcAft>
              <a:buNone/>
            </a:pPr>
            <a:r>
              <a:rPr lang="en-US" sz="2500" b="1">
                <a:solidFill>
                  <a:srgbClr val="231F20"/>
                </a:solidFill>
                <a:latin typeface="Times New Roman"/>
                <a:ea typeface="Times New Roman"/>
                <a:cs typeface="Times New Roman"/>
                <a:sym typeface="Times New Roman"/>
              </a:rPr>
              <a:t>Key Features:</a:t>
            </a:r>
            <a:endParaRPr sz="2500" b="1">
              <a:latin typeface="Times New Roman"/>
              <a:ea typeface="Times New Roman"/>
              <a:cs typeface="Times New Roman"/>
              <a:sym typeface="Times New Roman"/>
            </a:endParaRPr>
          </a:p>
        </p:txBody>
      </p:sp>
      <p:sp>
        <p:nvSpPr>
          <p:cNvPr id="218" name="Google Shape;218;p17"/>
          <p:cNvSpPr/>
          <p:nvPr/>
        </p:nvSpPr>
        <p:spPr>
          <a:xfrm>
            <a:off x="8942685" y="3913002"/>
            <a:ext cx="507121" cy="515796"/>
          </a:xfrm>
          <a:custGeom>
            <a:avLst/>
            <a:gdLst/>
            <a:ahLst/>
            <a:cxnLst/>
            <a:rect l="l" t="t" r="r" b="b"/>
            <a:pathLst>
              <a:path w="549402" h="558800" extrusionOk="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8956712" y="6959572"/>
            <a:ext cx="507121" cy="515796"/>
          </a:xfrm>
          <a:custGeom>
            <a:avLst/>
            <a:gdLst/>
            <a:ahLst/>
            <a:cxnLst/>
            <a:rect l="l" t="t" r="r" b="b"/>
            <a:pathLst>
              <a:path w="549402" h="558800" extrusionOk="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14377215" y="6975385"/>
            <a:ext cx="507121" cy="515796"/>
          </a:xfrm>
          <a:custGeom>
            <a:avLst/>
            <a:gdLst/>
            <a:ahLst/>
            <a:cxnLst/>
            <a:rect l="l" t="t" r="r" b="b"/>
            <a:pathLst>
              <a:path w="549402" h="558800" extrusionOk="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9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txBox="1"/>
          <p:nvPr/>
        </p:nvSpPr>
        <p:spPr>
          <a:xfrm>
            <a:off x="1482178" y="6670330"/>
            <a:ext cx="4193400" cy="384900"/>
          </a:xfrm>
          <a:prstGeom prst="rect">
            <a:avLst/>
          </a:prstGeom>
          <a:noFill/>
          <a:ln>
            <a:noFill/>
          </a:ln>
        </p:spPr>
        <p:txBody>
          <a:bodyPr spcFirstLastPara="1" wrap="square" lIns="0" tIns="0" rIns="0" bIns="0" anchor="t" anchorCtr="0">
            <a:spAutoFit/>
          </a:bodyPr>
          <a:lstStyle/>
          <a:p>
            <a:pPr marL="0" marR="0" lvl="0" indent="0" algn="l" rtl="0">
              <a:lnSpc>
                <a:spcPct val="138023"/>
              </a:lnSpc>
              <a:spcBef>
                <a:spcPts val="0"/>
              </a:spcBef>
              <a:spcAft>
                <a:spcPts val="0"/>
              </a:spcAft>
              <a:buNone/>
            </a:pPr>
            <a:r>
              <a:rPr lang="en-US" sz="2500" b="1">
                <a:solidFill>
                  <a:srgbClr val="231F20"/>
                </a:solidFill>
                <a:latin typeface="Times New Roman"/>
                <a:ea typeface="Times New Roman"/>
                <a:cs typeface="Times New Roman"/>
                <a:sym typeface="Times New Roman"/>
              </a:rPr>
              <a:t>Benefits:</a:t>
            </a:r>
            <a:endParaRPr sz="2500" b="1">
              <a:latin typeface="Times New Roman"/>
              <a:ea typeface="Times New Roman"/>
              <a:cs typeface="Times New Roman"/>
              <a:sym typeface="Times New Roman"/>
            </a:endParaRPr>
          </a:p>
        </p:txBody>
      </p:sp>
      <p:sp>
        <p:nvSpPr>
          <p:cNvPr id="222" name="Google Shape;222;p17"/>
          <p:cNvSpPr txBox="1"/>
          <p:nvPr/>
        </p:nvSpPr>
        <p:spPr>
          <a:xfrm>
            <a:off x="1482174" y="7117125"/>
            <a:ext cx="4338300" cy="1341600"/>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Not having too many sources to rely on</a:t>
            </a:r>
            <a:endParaRPr sz="2318">
              <a:solidFill>
                <a:srgbClr val="930000"/>
              </a:solidFill>
              <a:latin typeface="Times New Roman"/>
              <a:ea typeface="Times New Roman"/>
              <a:cs typeface="Times New Roman"/>
              <a:sym typeface="Times New Roman"/>
            </a:endParaRPr>
          </a:p>
          <a:p>
            <a:pPr marL="0" marR="0" lvl="0" indent="0" algn="l" rtl="0">
              <a:lnSpc>
                <a:spcPct val="138006"/>
              </a:lnSpc>
              <a:spcBef>
                <a:spcPts val="0"/>
              </a:spcBef>
              <a:spcAft>
                <a:spcPts val="0"/>
              </a:spcAft>
              <a:buNone/>
            </a:pPr>
            <a:r>
              <a:rPr lang="en-US" sz="2318">
                <a:solidFill>
                  <a:srgbClr val="930000"/>
                </a:solidFill>
                <a:latin typeface="Times New Roman"/>
                <a:ea typeface="Times New Roman"/>
                <a:cs typeface="Times New Roman"/>
                <a:sym typeface="Times New Roman"/>
              </a:rPr>
              <a:t>Fast and easy access to information</a:t>
            </a:r>
            <a:endParaRPr sz="2318">
              <a:solidFill>
                <a:srgbClr val="930000"/>
              </a:solidFill>
              <a:latin typeface="Times New Roman"/>
              <a:ea typeface="Times New Roman"/>
              <a:cs typeface="Times New Roman"/>
              <a:sym typeface="Times New Roman"/>
            </a:endParaRPr>
          </a:p>
        </p:txBody>
      </p:sp>
      <p:sp>
        <p:nvSpPr>
          <p:cNvPr id="223" name="Google Shape;223;p17"/>
          <p:cNvSpPr/>
          <p:nvPr/>
        </p:nvSpPr>
        <p:spPr>
          <a:xfrm rot="-2700000">
            <a:off x="-1295098" y="-837660"/>
            <a:ext cx="3031367" cy="2131078"/>
          </a:xfrm>
          <a:prstGeom prst="triangle">
            <a:avLst>
              <a:gd name="adj" fmla="val 50000"/>
            </a:avLst>
          </a:prstGeom>
          <a:solidFill>
            <a:srgbClr val="93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4" name="Google Shape;224;p17"/>
          <p:cNvPicPr preferRelativeResize="0"/>
          <p:nvPr/>
        </p:nvPicPr>
        <p:blipFill>
          <a:blip r:embed="rId7">
            <a:alphaModFix/>
          </a:blip>
          <a:stretch>
            <a:fillRect/>
          </a:stretch>
        </p:blipFill>
        <p:spPr>
          <a:xfrm>
            <a:off x="15537863" y="2636400"/>
            <a:ext cx="1219200" cy="121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8"/>
          <p:cNvSpPr txBox="1"/>
          <p:nvPr/>
        </p:nvSpPr>
        <p:spPr>
          <a:xfrm>
            <a:off x="2789425" y="324175"/>
            <a:ext cx="12272700" cy="708000"/>
          </a:xfrm>
          <a:prstGeom prst="rect">
            <a:avLst/>
          </a:prstGeom>
          <a:noFill/>
          <a:ln>
            <a:noFill/>
          </a:ln>
        </p:spPr>
        <p:txBody>
          <a:bodyPr spcFirstLastPara="1" wrap="square" lIns="0" tIns="0" rIns="0" bIns="0" anchor="t" anchorCtr="0">
            <a:spAutoFit/>
          </a:bodyPr>
          <a:lstStyle/>
          <a:p>
            <a:pPr marL="0" marR="0" lvl="0" indent="0" algn="ctr" rtl="0">
              <a:lnSpc>
                <a:spcPct val="137996"/>
              </a:lnSpc>
              <a:spcBef>
                <a:spcPts val="0"/>
              </a:spcBef>
              <a:spcAft>
                <a:spcPts val="0"/>
              </a:spcAft>
              <a:buNone/>
            </a:pPr>
            <a:r>
              <a:rPr lang="en-US" sz="4600" b="1">
                <a:solidFill>
                  <a:schemeClr val="dk1"/>
                </a:solidFill>
                <a:latin typeface="Times New Roman"/>
                <a:ea typeface="Times New Roman"/>
                <a:cs typeface="Times New Roman"/>
                <a:sym typeface="Times New Roman"/>
              </a:rPr>
              <a:t>Design and Implementation</a:t>
            </a:r>
            <a:endParaRPr sz="4600" b="1">
              <a:solidFill>
                <a:schemeClr val="dk1"/>
              </a:solidFill>
              <a:latin typeface="Times New Roman"/>
              <a:ea typeface="Times New Roman"/>
              <a:cs typeface="Times New Roman"/>
              <a:sym typeface="Times New Roman"/>
            </a:endParaRPr>
          </a:p>
        </p:txBody>
      </p:sp>
      <p:grpSp>
        <p:nvGrpSpPr>
          <p:cNvPr id="230" name="Google Shape;230;p18"/>
          <p:cNvGrpSpPr/>
          <p:nvPr/>
        </p:nvGrpSpPr>
        <p:grpSpPr>
          <a:xfrm>
            <a:off x="-12" y="-140424"/>
            <a:ext cx="3086120" cy="11372304"/>
            <a:chOff x="0" y="-19050"/>
            <a:chExt cx="812800" cy="2995155"/>
          </a:xfrm>
        </p:grpSpPr>
        <p:sp>
          <p:nvSpPr>
            <p:cNvPr id="231" name="Google Shape;231;p18"/>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930000"/>
            </a:solidFill>
            <a:ln>
              <a:noFill/>
            </a:ln>
          </p:spPr>
          <p:txBody>
            <a:bodyPr/>
            <a:lstStyle/>
            <a:p>
              <a:endParaRPr lang="en-IN"/>
            </a:p>
          </p:txBody>
        </p:sp>
        <p:sp>
          <p:nvSpPr>
            <p:cNvPr id="232" name="Google Shape;232;p18"/>
            <p:cNvSpPr txBox="1"/>
            <p:nvPr/>
          </p:nvSpPr>
          <p:spPr>
            <a:xfrm>
              <a:off x="0" y="-19050"/>
              <a:ext cx="812700" cy="831900"/>
            </a:xfrm>
            <a:prstGeom prst="rect">
              <a:avLst/>
            </a:prstGeom>
            <a:solidFill>
              <a:srgbClr val="930000"/>
            </a:solid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33" name="Google Shape;233;p18"/>
          <p:cNvSpPr txBox="1"/>
          <p:nvPr/>
        </p:nvSpPr>
        <p:spPr>
          <a:xfrm>
            <a:off x="5865938" y="2623000"/>
            <a:ext cx="23616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Web Scrape the data from the WMO website</a:t>
            </a:r>
            <a:endParaRPr sz="1800" b="1">
              <a:latin typeface="Times New Roman"/>
              <a:ea typeface="Times New Roman"/>
              <a:cs typeface="Times New Roman"/>
              <a:sym typeface="Times New Roman"/>
            </a:endParaRPr>
          </a:p>
        </p:txBody>
      </p:sp>
      <p:sp>
        <p:nvSpPr>
          <p:cNvPr id="234" name="Google Shape;234;p18"/>
          <p:cNvSpPr txBox="1"/>
          <p:nvPr/>
        </p:nvSpPr>
        <p:spPr>
          <a:xfrm>
            <a:off x="5789262" y="5415450"/>
            <a:ext cx="27855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Store the data in the database</a:t>
            </a:r>
            <a:endParaRPr sz="1800" b="1">
              <a:latin typeface="Times New Roman"/>
              <a:ea typeface="Times New Roman"/>
              <a:cs typeface="Times New Roman"/>
              <a:sym typeface="Times New Roman"/>
            </a:endParaRPr>
          </a:p>
        </p:txBody>
      </p:sp>
      <p:cxnSp>
        <p:nvCxnSpPr>
          <p:cNvPr id="235" name="Google Shape;235;p18"/>
          <p:cNvCxnSpPr/>
          <p:nvPr/>
        </p:nvCxnSpPr>
        <p:spPr>
          <a:xfrm>
            <a:off x="9028450" y="1292475"/>
            <a:ext cx="84900" cy="850650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18"/>
          <p:cNvSpPr txBox="1"/>
          <p:nvPr/>
        </p:nvSpPr>
        <p:spPr>
          <a:xfrm>
            <a:off x="150300" y="2287450"/>
            <a:ext cx="2785500" cy="5741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900" b="1">
                <a:solidFill>
                  <a:schemeClr val="lt1"/>
                </a:solidFill>
                <a:latin typeface="Times New Roman"/>
                <a:ea typeface="Times New Roman"/>
                <a:cs typeface="Times New Roman"/>
                <a:sym typeface="Times New Roman"/>
              </a:rPr>
              <a:t>Requirements:</a:t>
            </a:r>
            <a:endParaRPr sz="1900" b="1">
              <a:solidFill>
                <a:schemeClr val="lt1"/>
              </a:solidFill>
              <a:latin typeface="Times New Roman"/>
              <a:ea typeface="Times New Roman"/>
              <a:cs typeface="Times New Roman"/>
              <a:sym typeface="Times New Roman"/>
            </a:endParaRPr>
          </a:p>
          <a:p>
            <a:pPr marL="457200" lvl="0" indent="-349250" algn="l" rtl="0">
              <a:lnSpc>
                <a:spcPct val="200000"/>
              </a:lnSpc>
              <a:spcBef>
                <a:spcPts val="0"/>
              </a:spcBef>
              <a:spcAft>
                <a:spcPts val="0"/>
              </a:spcAft>
              <a:buClr>
                <a:schemeClr val="lt1"/>
              </a:buClr>
              <a:buSzPts val="1900"/>
              <a:buFont typeface="Times New Roman"/>
              <a:buAutoNum type="arabicPeriod"/>
            </a:pPr>
            <a:r>
              <a:rPr lang="en-US" sz="1900">
                <a:solidFill>
                  <a:schemeClr val="lt1"/>
                </a:solidFill>
                <a:latin typeface="Times New Roman"/>
                <a:ea typeface="Times New Roman"/>
                <a:cs typeface="Times New Roman"/>
                <a:sym typeface="Times New Roman"/>
              </a:rPr>
              <a:t>BeatifulSoup, Selenium for Web Scraping</a:t>
            </a:r>
            <a:endParaRPr sz="1900">
              <a:solidFill>
                <a:schemeClr val="lt1"/>
              </a:solidFill>
              <a:latin typeface="Times New Roman"/>
              <a:ea typeface="Times New Roman"/>
              <a:cs typeface="Times New Roman"/>
              <a:sym typeface="Times New Roman"/>
            </a:endParaRPr>
          </a:p>
          <a:p>
            <a:pPr marL="457200" lvl="0" indent="-349250" algn="l" rtl="0">
              <a:lnSpc>
                <a:spcPct val="200000"/>
              </a:lnSpc>
              <a:spcBef>
                <a:spcPts val="0"/>
              </a:spcBef>
              <a:spcAft>
                <a:spcPts val="0"/>
              </a:spcAft>
              <a:buClr>
                <a:schemeClr val="lt1"/>
              </a:buClr>
              <a:buSzPts val="1900"/>
              <a:buFont typeface="Times New Roman"/>
              <a:buAutoNum type="arabicPeriod"/>
            </a:pPr>
            <a:r>
              <a:rPr lang="en-US" sz="1900">
                <a:solidFill>
                  <a:schemeClr val="lt1"/>
                </a:solidFill>
                <a:latin typeface="Times New Roman"/>
                <a:ea typeface="Times New Roman"/>
                <a:cs typeface="Times New Roman"/>
                <a:sym typeface="Times New Roman"/>
              </a:rPr>
              <a:t>Streamlit for Visualization</a:t>
            </a:r>
            <a:endParaRPr sz="1900">
              <a:solidFill>
                <a:schemeClr val="lt1"/>
              </a:solidFill>
              <a:latin typeface="Times New Roman"/>
              <a:ea typeface="Times New Roman"/>
              <a:cs typeface="Times New Roman"/>
              <a:sym typeface="Times New Roman"/>
            </a:endParaRPr>
          </a:p>
          <a:p>
            <a:pPr marL="457200" lvl="0" indent="-349250" algn="l" rtl="0">
              <a:lnSpc>
                <a:spcPct val="200000"/>
              </a:lnSpc>
              <a:spcBef>
                <a:spcPts val="0"/>
              </a:spcBef>
              <a:spcAft>
                <a:spcPts val="0"/>
              </a:spcAft>
              <a:buClr>
                <a:schemeClr val="lt1"/>
              </a:buClr>
              <a:buSzPts val="1900"/>
              <a:buFont typeface="Times New Roman"/>
              <a:buAutoNum type="arabicPeriod"/>
            </a:pPr>
            <a:r>
              <a:rPr lang="en-US" sz="1900">
                <a:solidFill>
                  <a:schemeClr val="lt1"/>
                </a:solidFill>
                <a:latin typeface="Times New Roman"/>
                <a:ea typeface="Times New Roman"/>
                <a:cs typeface="Times New Roman"/>
                <a:sym typeface="Times New Roman"/>
              </a:rPr>
              <a:t>NLP to understand and summarise text on heatwaves from research papers</a:t>
            </a:r>
            <a:endParaRPr sz="1900">
              <a:solidFill>
                <a:schemeClr val="lt1"/>
              </a:solidFill>
              <a:latin typeface="Times New Roman"/>
              <a:ea typeface="Times New Roman"/>
              <a:cs typeface="Times New Roman"/>
              <a:sym typeface="Times New Roman"/>
            </a:endParaRPr>
          </a:p>
        </p:txBody>
      </p:sp>
      <p:sp>
        <p:nvSpPr>
          <p:cNvPr id="237" name="Google Shape;237;p18"/>
          <p:cNvSpPr/>
          <p:nvPr/>
        </p:nvSpPr>
        <p:spPr>
          <a:xfrm>
            <a:off x="4439500" y="4128699"/>
            <a:ext cx="508800" cy="619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8" name="Google Shape;238;p18"/>
          <p:cNvPicPr preferRelativeResize="0"/>
          <p:nvPr/>
        </p:nvPicPr>
        <p:blipFill>
          <a:blip r:embed="rId3">
            <a:alphaModFix/>
          </a:blip>
          <a:stretch>
            <a:fillRect/>
          </a:stretch>
        </p:blipFill>
        <p:spPr>
          <a:xfrm>
            <a:off x="3741400" y="2114875"/>
            <a:ext cx="1905000" cy="1905000"/>
          </a:xfrm>
          <a:prstGeom prst="rect">
            <a:avLst/>
          </a:prstGeom>
          <a:noFill/>
          <a:ln>
            <a:noFill/>
          </a:ln>
        </p:spPr>
      </p:pic>
      <p:pic>
        <p:nvPicPr>
          <p:cNvPr id="239" name="Google Shape;239;p18"/>
          <p:cNvPicPr preferRelativeResize="0"/>
          <p:nvPr/>
        </p:nvPicPr>
        <p:blipFill>
          <a:blip r:embed="rId4">
            <a:alphaModFix/>
          </a:blip>
          <a:stretch>
            <a:fillRect/>
          </a:stretch>
        </p:blipFill>
        <p:spPr>
          <a:xfrm>
            <a:off x="3741400" y="4857025"/>
            <a:ext cx="1905000" cy="1905000"/>
          </a:xfrm>
          <a:prstGeom prst="rect">
            <a:avLst/>
          </a:prstGeom>
          <a:noFill/>
          <a:ln>
            <a:noFill/>
          </a:ln>
        </p:spPr>
      </p:pic>
      <p:sp>
        <p:nvSpPr>
          <p:cNvPr id="240" name="Google Shape;240;p18"/>
          <p:cNvSpPr/>
          <p:nvPr/>
        </p:nvSpPr>
        <p:spPr>
          <a:xfrm>
            <a:off x="4439500" y="6762024"/>
            <a:ext cx="508800" cy="619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1" name="Google Shape;241;p18"/>
          <p:cNvPicPr preferRelativeResize="0"/>
          <p:nvPr/>
        </p:nvPicPr>
        <p:blipFill>
          <a:blip r:embed="rId5">
            <a:alphaModFix/>
          </a:blip>
          <a:stretch>
            <a:fillRect/>
          </a:stretch>
        </p:blipFill>
        <p:spPr>
          <a:xfrm>
            <a:off x="3552075" y="7599164"/>
            <a:ext cx="2392625" cy="1310811"/>
          </a:xfrm>
          <a:prstGeom prst="rect">
            <a:avLst/>
          </a:prstGeom>
          <a:noFill/>
          <a:ln>
            <a:noFill/>
          </a:ln>
        </p:spPr>
      </p:pic>
      <p:sp>
        <p:nvSpPr>
          <p:cNvPr id="242" name="Google Shape;242;p18"/>
          <p:cNvSpPr txBox="1"/>
          <p:nvPr/>
        </p:nvSpPr>
        <p:spPr>
          <a:xfrm>
            <a:off x="6093824" y="7993125"/>
            <a:ext cx="27855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Display the results in the streamlit UI</a:t>
            </a:r>
            <a:endParaRPr sz="1800" b="1">
              <a:latin typeface="Times New Roman"/>
              <a:ea typeface="Times New Roman"/>
              <a:cs typeface="Times New Roman"/>
              <a:sym typeface="Times New Roman"/>
            </a:endParaRPr>
          </a:p>
        </p:txBody>
      </p:sp>
      <p:pic>
        <p:nvPicPr>
          <p:cNvPr id="243" name="Google Shape;243;p18"/>
          <p:cNvPicPr preferRelativeResize="0"/>
          <p:nvPr/>
        </p:nvPicPr>
        <p:blipFill>
          <a:blip r:embed="rId6">
            <a:alphaModFix/>
          </a:blip>
          <a:stretch>
            <a:fillRect/>
          </a:stretch>
        </p:blipFill>
        <p:spPr>
          <a:xfrm>
            <a:off x="12255175" y="1131100"/>
            <a:ext cx="2143125" cy="2143125"/>
          </a:xfrm>
          <a:prstGeom prst="rect">
            <a:avLst/>
          </a:prstGeom>
          <a:noFill/>
          <a:ln>
            <a:noFill/>
          </a:ln>
        </p:spPr>
      </p:pic>
      <p:pic>
        <p:nvPicPr>
          <p:cNvPr id="244" name="Google Shape;244;p18"/>
          <p:cNvPicPr preferRelativeResize="0"/>
          <p:nvPr/>
        </p:nvPicPr>
        <p:blipFill>
          <a:blip r:embed="rId6">
            <a:alphaModFix/>
          </a:blip>
          <a:stretch>
            <a:fillRect/>
          </a:stretch>
        </p:blipFill>
        <p:spPr>
          <a:xfrm>
            <a:off x="15492425" y="3035800"/>
            <a:ext cx="1905000" cy="1905000"/>
          </a:xfrm>
          <a:prstGeom prst="rect">
            <a:avLst/>
          </a:prstGeom>
          <a:noFill/>
          <a:ln>
            <a:noFill/>
          </a:ln>
        </p:spPr>
      </p:pic>
      <p:pic>
        <p:nvPicPr>
          <p:cNvPr id="245" name="Google Shape;245;p18"/>
          <p:cNvPicPr preferRelativeResize="0"/>
          <p:nvPr/>
        </p:nvPicPr>
        <p:blipFill>
          <a:blip r:embed="rId6">
            <a:alphaModFix/>
          </a:blip>
          <a:stretch>
            <a:fillRect/>
          </a:stretch>
        </p:blipFill>
        <p:spPr>
          <a:xfrm>
            <a:off x="9616900" y="3035800"/>
            <a:ext cx="1905000" cy="1905000"/>
          </a:xfrm>
          <a:prstGeom prst="rect">
            <a:avLst/>
          </a:prstGeom>
          <a:noFill/>
          <a:ln>
            <a:noFill/>
          </a:ln>
        </p:spPr>
      </p:pic>
      <p:sp>
        <p:nvSpPr>
          <p:cNvPr id="246" name="Google Shape;246;p18"/>
          <p:cNvSpPr/>
          <p:nvPr/>
        </p:nvSpPr>
        <p:spPr>
          <a:xfrm>
            <a:off x="13302225" y="4042750"/>
            <a:ext cx="508800" cy="619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7" name="Google Shape;247;p18"/>
          <p:cNvSpPr txBox="1"/>
          <p:nvPr/>
        </p:nvSpPr>
        <p:spPr>
          <a:xfrm>
            <a:off x="11065187" y="2906100"/>
            <a:ext cx="27855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latin typeface="Times New Roman"/>
                <a:ea typeface="Times New Roman"/>
                <a:cs typeface="Times New Roman"/>
                <a:sym typeface="Times New Roman"/>
              </a:rPr>
              <a:t>Using WebScraping and NLP to collate heatwaves data from research articles</a:t>
            </a:r>
            <a:endParaRPr sz="1900" b="1">
              <a:latin typeface="Times New Roman"/>
              <a:ea typeface="Times New Roman"/>
              <a:cs typeface="Times New Roman"/>
              <a:sym typeface="Times New Roman"/>
            </a:endParaRPr>
          </a:p>
        </p:txBody>
      </p:sp>
      <p:pic>
        <p:nvPicPr>
          <p:cNvPr id="248" name="Google Shape;248;p18"/>
          <p:cNvPicPr preferRelativeResize="0"/>
          <p:nvPr/>
        </p:nvPicPr>
        <p:blipFill>
          <a:blip r:embed="rId4">
            <a:alphaModFix/>
          </a:blip>
          <a:stretch>
            <a:fillRect/>
          </a:stretch>
        </p:blipFill>
        <p:spPr>
          <a:xfrm>
            <a:off x="12554663" y="4940800"/>
            <a:ext cx="1905000" cy="1905000"/>
          </a:xfrm>
          <a:prstGeom prst="rect">
            <a:avLst/>
          </a:prstGeom>
          <a:noFill/>
          <a:ln>
            <a:noFill/>
          </a:ln>
        </p:spPr>
      </p:pic>
      <p:sp>
        <p:nvSpPr>
          <p:cNvPr id="249" name="Google Shape;249;p18"/>
          <p:cNvSpPr txBox="1"/>
          <p:nvPr/>
        </p:nvSpPr>
        <p:spPr>
          <a:xfrm>
            <a:off x="14611937" y="5548075"/>
            <a:ext cx="27855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Store the data in the database</a:t>
            </a:r>
            <a:endParaRPr sz="1800" b="1">
              <a:latin typeface="Times New Roman"/>
              <a:ea typeface="Times New Roman"/>
              <a:cs typeface="Times New Roman"/>
              <a:sym typeface="Times New Roman"/>
            </a:endParaRPr>
          </a:p>
        </p:txBody>
      </p:sp>
      <p:sp>
        <p:nvSpPr>
          <p:cNvPr id="250" name="Google Shape;250;p18"/>
          <p:cNvSpPr/>
          <p:nvPr/>
        </p:nvSpPr>
        <p:spPr>
          <a:xfrm>
            <a:off x="13230150" y="6972974"/>
            <a:ext cx="508800" cy="6195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1" name="Google Shape;251;p18"/>
          <p:cNvPicPr preferRelativeResize="0"/>
          <p:nvPr/>
        </p:nvPicPr>
        <p:blipFill>
          <a:blip r:embed="rId5">
            <a:alphaModFix/>
          </a:blip>
          <a:stretch>
            <a:fillRect/>
          </a:stretch>
        </p:blipFill>
        <p:spPr>
          <a:xfrm>
            <a:off x="12342725" y="7810114"/>
            <a:ext cx="2392625" cy="1310811"/>
          </a:xfrm>
          <a:prstGeom prst="rect">
            <a:avLst/>
          </a:prstGeom>
          <a:noFill/>
          <a:ln>
            <a:noFill/>
          </a:ln>
        </p:spPr>
      </p:pic>
      <p:sp>
        <p:nvSpPr>
          <p:cNvPr id="252" name="Google Shape;252;p18"/>
          <p:cNvSpPr txBox="1"/>
          <p:nvPr/>
        </p:nvSpPr>
        <p:spPr>
          <a:xfrm>
            <a:off x="14884474" y="8204075"/>
            <a:ext cx="27855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Display the results in the streamlit UI</a:t>
            </a:r>
            <a:endParaRPr sz="1800" b="1">
              <a:latin typeface="Times New Roman"/>
              <a:ea typeface="Times New Roman"/>
              <a:cs typeface="Times New Roman"/>
              <a:sym typeface="Times New Roman"/>
            </a:endParaRPr>
          </a:p>
        </p:txBody>
      </p:sp>
      <p:sp>
        <p:nvSpPr>
          <p:cNvPr id="253" name="Google Shape;253;p18"/>
          <p:cNvSpPr/>
          <p:nvPr/>
        </p:nvSpPr>
        <p:spPr>
          <a:xfrm>
            <a:off x="4688962" y="9127627"/>
            <a:ext cx="2895374" cy="725141"/>
          </a:xfrm>
          <a:custGeom>
            <a:avLst/>
            <a:gdLst/>
            <a:ahLst/>
            <a:cxnLst/>
            <a:rect l="l" t="t" r="r" b="b"/>
            <a:pathLst>
              <a:path w="792168" h="198805" extrusionOk="0">
                <a:moveTo>
                  <a:pt x="0" y="0"/>
                </a:moveTo>
                <a:lnTo>
                  <a:pt x="792168" y="0"/>
                </a:lnTo>
                <a:lnTo>
                  <a:pt x="792168" y="198805"/>
                </a:lnTo>
                <a:lnTo>
                  <a:pt x="0" y="198805"/>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18"/>
          <p:cNvSpPr/>
          <p:nvPr/>
        </p:nvSpPr>
        <p:spPr>
          <a:xfrm>
            <a:off x="9278337" y="9127627"/>
            <a:ext cx="2895374" cy="725141"/>
          </a:xfrm>
          <a:custGeom>
            <a:avLst/>
            <a:gdLst/>
            <a:ahLst/>
            <a:cxnLst/>
            <a:rect l="l" t="t" r="r" b="b"/>
            <a:pathLst>
              <a:path w="792168" h="198805" extrusionOk="0">
                <a:moveTo>
                  <a:pt x="0" y="0"/>
                </a:moveTo>
                <a:lnTo>
                  <a:pt x="792168" y="0"/>
                </a:lnTo>
                <a:lnTo>
                  <a:pt x="792168" y="198805"/>
                </a:lnTo>
                <a:lnTo>
                  <a:pt x="0" y="198805"/>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8"/>
          <p:cNvSpPr txBox="1"/>
          <p:nvPr/>
        </p:nvSpPr>
        <p:spPr>
          <a:xfrm>
            <a:off x="4958850" y="9287500"/>
            <a:ext cx="2452800"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Scraping from WMO</a:t>
            </a:r>
            <a:endParaRPr>
              <a:solidFill>
                <a:schemeClr val="lt1"/>
              </a:solidFill>
              <a:latin typeface="Calibri"/>
              <a:ea typeface="Calibri"/>
              <a:cs typeface="Calibri"/>
              <a:sym typeface="Calibri"/>
            </a:endParaRPr>
          </a:p>
        </p:txBody>
      </p:sp>
      <p:sp>
        <p:nvSpPr>
          <p:cNvPr id="256" name="Google Shape;256;p18"/>
          <p:cNvSpPr txBox="1"/>
          <p:nvPr/>
        </p:nvSpPr>
        <p:spPr>
          <a:xfrm>
            <a:off x="9616900" y="9180450"/>
            <a:ext cx="2452800"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Scraping from Research articles</a:t>
            </a:r>
            <a:endParaRPr>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9"/>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grpSp>
        <p:nvGrpSpPr>
          <p:cNvPr id="262" name="Google Shape;262;p19"/>
          <p:cNvGrpSpPr/>
          <p:nvPr/>
        </p:nvGrpSpPr>
        <p:grpSpPr>
          <a:xfrm>
            <a:off x="633448" y="302122"/>
            <a:ext cx="17021214" cy="4042559"/>
            <a:chOff x="0" y="-19050"/>
            <a:chExt cx="4482924" cy="1064700"/>
          </a:xfrm>
        </p:grpSpPr>
        <p:sp>
          <p:nvSpPr>
            <p:cNvPr id="263" name="Google Shape;263;p19"/>
            <p:cNvSpPr/>
            <p:nvPr/>
          </p:nvSpPr>
          <p:spPr>
            <a:xfrm>
              <a:off x="0" y="0"/>
              <a:ext cx="4482924" cy="1045650"/>
            </a:xfrm>
            <a:custGeom>
              <a:avLst/>
              <a:gdLst/>
              <a:ahLst/>
              <a:cxnLst/>
              <a:rect l="l" t="t" r="r" b="b"/>
              <a:pathLst>
                <a:path w="4482924" h="1045650" extrusionOk="0">
                  <a:moveTo>
                    <a:pt x="0" y="0"/>
                  </a:moveTo>
                  <a:lnTo>
                    <a:pt x="4482924" y="0"/>
                  </a:lnTo>
                  <a:lnTo>
                    <a:pt x="4482924" y="1045650"/>
                  </a:lnTo>
                  <a:lnTo>
                    <a:pt x="0" y="1045650"/>
                  </a:lnTo>
                  <a:close/>
                </a:path>
              </a:pathLst>
            </a:custGeom>
            <a:solidFill>
              <a:srgbClr val="930000"/>
            </a:solidFill>
            <a:ln>
              <a:noFill/>
            </a:ln>
          </p:spPr>
          <p:txBody>
            <a:bodyPr/>
            <a:lstStyle/>
            <a:p>
              <a:endParaRPr lang="en-IN"/>
            </a:p>
          </p:txBody>
        </p:sp>
        <p:sp>
          <p:nvSpPr>
            <p:cNvPr id="264" name="Google Shape;264;p19"/>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19"/>
          <p:cNvSpPr/>
          <p:nvPr/>
        </p:nvSpPr>
        <p:spPr>
          <a:xfrm>
            <a:off x="667020" y="395076"/>
            <a:ext cx="16933642" cy="3949605"/>
          </a:xfrm>
          <a:custGeom>
            <a:avLst/>
            <a:gdLst/>
            <a:ahLst/>
            <a:cxnLst/>
            <a:rect l="l" t="t" r="r" b="b"/>
            <a:pathLst>
              <a:path w="16933642" h="3949605" extrusionOk="0">
                <a:moveTo>
                  <a:pt x="0" y="0"/>
                </a:moveTo>
                <a:lnTo>
                  <a:pt x="16933643" y="0"/>
                </a:lnTo>
                <a:lnTo>
                  <a:pt x="16933643" y="3949605"/>
                </a:lnTo>
                <a:lnTo>
                  <a:pt x="0" y="3949605"/>
                </a:lnTo>
                <a:lnTo>
                  <a:pt x="0" y="0"/>
                </a:lnTo>
                <a:close/>
              </a:path>
            </a:pathLst>
          </a:custGeom>
          <a:blipFill rotWithShape="1">
            <a:blip r:embed="rId4">
              <a:alphaModFix amt="18000"/>
            </a:blip>
            <a:stretch>
              <a:fillRect t="-92906" b="-92897"/>
            </a:stretch>
          </a:blipFill>
          <a:ln>
            <a:noFill/>
          </a:ln>
        </p:spPr>
        <p:txBody>
          <a:bodyPr/>
          <a:lstStyle/>
          <a:p>
            <a:endParaRPr lang="en-IN"/>
          </a:p>
        </p:txBody>
      </p:sp>
      <p:grpSp>
        <p:nvGrpSpPr>
          <p:cNvPr id="266" name="Google Shape;266;p19"/>
          <p:cNvGrpSpPr/>
          <p:nvPr/>
        </p:nvGrpSpPr>
        <p:grpSpPr>
          <a:xfrm>
            <a:off x="6596044" y="4548697"/>
            <a:ext cx="3085741" cy="4709633"/>
            <a:chOff x="0" y="-19050"/>
            <a:chExt cx="812700" cy="1240389"/>
          </a:xfrm>
        </p:grpSpPr>
        <p:sp>
          <p:nvSpPr>
            <p:cNvPr id="267" name="Google Shape;267;p19"/>
            <p:cNvSpPr/>
            <p:nvPr/>
          </p:nvSpPr>
          <p:spPr>
            <a:xfrm>
              <a:off x="0" y="0"/>
              <a:ext cx="12543" cy="1221339"/>
            </a:xfrm>
            <a:custGeom>
              <a:avLst/>
              <a:gdLst/>
              <a:ahLst/>
              <a:cxnLst/>
              <a:rect l="l" t="t" r="r" b="b"/>
              <a:pathLst>
                <a:path w="12543" h="1221339" extrusionOk="0">
                  <a:moveTo>
                    <a:pt x="0" y="0"/>
                  </a:moveTo>
                  <a:lnTo>
                    <a:pt x="12543" y="0"/>
                  </a:lnTo>
                  <a:lnTo>
                    <a:pt x="12543" y="1221339"/>
                  </a:lnTo>
                  <a:lnTo>
                    <a:pt x="0" y="1221339"/>
                  </a:lnTo>
                  <a:close/>
                </a:path>
              </a:pathLst>
            </a:custGeom>
            <a:solidFill>
              <a:srgbClr val="9D0000"/>
            </a:solidFill>
            <a:ln>
              <a:noFill/>
            </a:ln>
          </p:spPr>
          <p:txBody>
            <a:bodyPr/>
            <a:lstStyle/>
            <a:p>
              <a:endParaRPr lang="en-IN"/>
            </a:p>
          </p:txBody>
        </p:sp>
        <p:sp>
          <p:nvSpPr>
            <p:cNvPr id="268" name="Google Shape;268;p19"/>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69" name="Google Shape;269;p19"/>
          <p:cNvSpPr txBox="1"/>
          <p:nvPr/>
        </p:nvSpPr>
        <p:spPr>
          <a:xfrm>
            <a:off x="4432830" y="1666553"/>
            <a:ext cx="9515700" cy="1313700"/>
          </a:xfrm>
          <a:prstGeom prst="rect">
            <a:avLst/>
          </a:prstGeom>
          <a:noFill/>
          <a:ln>
            <a:noFill/>
          </a:ln>
        </p:spPr>
        <p:txBody>
          <a:bodyPr spcFirstLastPara="1" wrap="square" lIns="0" tIns="0" rIns="0" bIns="0" anchor="t" anchorCtr="0">
            <a:spAutoFit/>
          </a:bodyPr>
          <a:lstStyle/>
          <a:p>
            <a:pPr marL="0" marR="0" lvl="0" indent="0" algn="ctr" rtl="0">
              <a:lnSpc>
                <a:spcPct val="137996"/>
              </a:lnSpc>
              <a:spcBef>
                <a:spcPts val="0"/>
              </a:spcBef>
              <a:spcAft>
                <a:spcPts val="0"/>
              </a:spcAft>
              <a:buNone/>
            </a:pPr>
            <a:r>
              <a:rPr lang="en-US" sz="8535">
                <a:solidFill>
                  <a:srgbClr val="FFFFFF"/>
                </a:solidFill>
                <a:latin typeface="Times New Roman"/>
                <a:ea typeface="Times New Roman"/>
                <a:cs typeface="Times New Roman"/>
                <a:sym typeface="Times New Roman"/>
              </a:rPr>
              <a:t>Challenges</a:t>
            </a:r>
            <a:endParaRPr sz="1600">
              <a:latin typeface="Times New Roman"/>
              <a:ea typeface="Times New Roman"/>
              <a:cs typeface="Times New Roman"/>
              <a:sym typeface="Times New Roman"/>
            </a:endParaRPr>
          </a:p>
        </p:txBody>
      </p:sp>
      <p:sp>
        <p:nvSpPr>
          <p:cNvPr id="270" name="Google Shape;270;p19"/>
          <p:cNvSpPr txBox="1"/>
          <p:nvPr/>
        </p:nvSpPr>
        <p:spPr>
          <a:xfrm>
            <a:off x="7092800" y="7398800"/>
            <a:ext cx="4467900" cy="4065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Low Accuracy and Flexibility</a:t>
            </a:r>
            <a:endParaRPr sz="1700">
              <a:latin typeface="Times New Roman"/>
              <a:ea typeface="Times New Roman"/>
              <a:cs typeface="Times New Roman"/>
              <a:sym typeface="Times New Roman"/>
            </a:endParaRPr>
          </a:p>
        </p:txBody>
      </p:sp>
      <p:sp>
        <p:nvSpPr>
          <p:cNvPr id="271" name="Google Shape;271;p19"/>
          <p:cNvSpPr txBox="1"/>
          <p:nvPr/>
        </p:nvSpPr>
        <p:spPr>
          <a:xfrm>
            <a:off x="2729028" y="7398809"/>
            <a:ext cx="2732700" cy="4065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Multiple Platforms</a:t>
            </a:r>
            <a:endParaRPr sz="1700">
              <a:latin typeface="Times New Roman"/>
              <a:ea typeface="Times New Roman"/>
              <a:cs typeface="Times New Roman"/>
              <a:sym typeface="Times New Roman"/>
            </a:endParaRPr>
          </a:p>
        </p:txBody>
      </p:sp>
      <p:grpSp>
        <p:nvGrpSpPr>
          <p:cNvPr id="272" name="Google Shape;272;p19"/>
          <p:cNvGrpSpPr/>
          <p:nvPr/>
        </p:nvGrpSpPr>
        <p:grpSpPr>
          <a:xfrm>
            <a:off x="11868906" y="4548697"/>
            <a:ext cx="3085741" cy="4709633"/>
            <a:chOff x="0" y="-19050"/>
            <a:chExt cx="812700" cy="1240389"/>
          </a:xfrm>
        </p:grpSpPr>
        <p:sp>
          <p:nvSpPr>
            <p:cNvPr id="273" name="Google Shape;273;p19"/>
            <p:cNvSpPr/>
            <p:nvPr/>
          </p:nvSpPr>
          <p:spPr>
            <a:xfrm>
              <a:off x="0" y="0"/>
              <a:ext cx="12543" cy="1221339"/>
            </a:xfrm>
            <a:custGeom>
              <a:avLst/>
              <a:gdLst/>
              <a:ahLst/>
              <a:cxnLst/>
              <a:rect l="l" t="t" r="r" b="b"/>
              <a:pathLst>
                <a:path w="12543" h="1221339" extrusionOk="0">
                  <a:moveTo>
                    <a:pt x="0" y="0"/>
                  </a:moveTo>
                  <a:lnTo>
                    <a:pt x="12543" y="0"/>
                  </a:lnTo>
                  <a:lnTo>
                    <a:pt x="12543" y="1221339"/>
                  </a:lnTo>
                  <a:lnTo>
                    <a:pt x="0" y="1221339"/>
                  </a:lnTo>
                  <a:close/>
                </a:path>
              </a:pathLst>
            </a:custGeom>
            <a:solidFill>
              <a:srgbClr val="9D0000"/>
            </a:solidFill>
            <a:ln>
              <a:noFill/>
            </a:ln>
          </p:spPr>
          <p:txBody>
            <a:bodyPr/>
            <a:lstStyle/>
            <a:p>
              <a:endParaRPr lang="en-IN"/>
            </a:p>
          </p:txBody>
        </p:sp>
        <p:sp>
          <p:nvSpPr>
            <p:cNvPr id="274" name="Google Shape;274;p19"/>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75" name="Google Shape;275;p19"/>
          <p:cNvSpPr txBox="1"/>
          <p:nvPr/>
        </p:nvSpPr>
        <p:spPr>
          <a:xfrm>
            <a:off x="12690475" y="7398800"/>
            <a:ext cx="3735300" cy="4065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2641">
                <a:solidFill>
                  <a:srgbClr val="231F20"/>
                </a:solidFill>
                <a:latin typeface="Times New Roman"/>
                <a:ea typeface="Times New Roman"/>
                <a:cs typeface="Times New Roman"/>
                <a:sym typeface="Times New Roman"/>
              </a:rPr>
              <a:t>Real Time Information</a:t>
            </a:r>
            <a:endParaRPr sz="1700">
              <a:latin typeface="Times New Roman"/>
              <a:ea typeface="Times New Roman"/>
              <a:cs typeface="Times New Roman"/>
              <a:sym typeface="Times New Roman"/>
            </a:endParaRPr>
          </a:p>
        </p:txBody>
      </p:sp>
      <p:pic>
        <p:nvPicPr>
          <p:cNvPr id="276" name="Google Shape;276;p19"/>
          <p:cNvPicPr preferRelativeResize="0"/>
          <p:nvPr/>
        </p:nvPicPr>
        <p:blipFill>
          <a:blip r:embed="rId5">
            <a:alphaModFix/>
          </a:blip>
          <a:stretch>
            <a:fillRect/>
          </a:stretch>
        </p:blipFill>
        <p:spPr>
          <a:xfrm>
            <a:off x="8717150" y="5835050"/>
            <a:ext cx="1219200" cy="1219200"/>
          </a:xfrm>
          <a:prstGeom prst="rect">
            <a:avLst/>
          </a:prstGeom>
          <a:noFill/>
          <a:ln>
            <a:noFill/>
          </a:ln>
        </p:spPr>
      </p:pic>
      <p:pic>
        <p:nvPicPr>
          <p:cNvPr id="277" name="Google Shape;277;p19"/>
          <p:cNvPicPr preferRelativeResize="0"/>
          <p:nvPr/>
        </p:nvPicPr>
        <p:blipFill>
          <a:blip r:embed="rId6">
            <a:alphaModFix/>
          </a:blip>
          <a:stretch>
            <a:fillRect/>
          </a:stretch>
        </p:blipFill>
        <p:spPr>
          <a:xfrm>
            <a:off x="13948513" y="5835050"/>
            <a:ext cx="1219200" cy="1219200"/>
          </a:xfrm>
          <a:prstGeom prst="rect">
            <a:avLst/>
          </a:prstGeom>
          <a:noFill/>
          <a:ln>
            <a:noFill/>
          </a:ln>
        </p:spPr>
      </p:pic>
      <p:pic>
        <p:nvPicPr>
          <p:cNvPr id="278" name="Google Shape;278;p19"/>
          <p:cNvPicPr preferRelativeResize="0"/>
          <p:nvPr/>
        </p:nvPicPr>
        <p:blipFill>
          <a:blip r:embed="rId7">
            <a:alphaModFix/>
          </a:blip>
          <a:stretch>
            <a:fillRect/>
          </a:stretch>
        </p:blipFill>
        <p:spPr>
          <a:xfrm>
            <a:off x="3485763" y="5835050"/>
            <a:ext cx="1219200" cy="1219200"/>
          </a:xfrm>
          <a:prstGeom prst="rect">
            <a:avLst/>
          </a:prstGeom>
          <a:noFill/>
          <a:ln>
            <a:noFill/>
          </a:ln>
        </p:spPr>
      </p:pic>
      <p:sp>
        <p:nvSpPr>
          <p:cNvPr id="279" name="Google Shape;279;p19"/>
          <p:cNvSpPr txBox="1"/>
          <p:nvPr/>
        </p:nvSpPr>
        <p:spPr>
          <a:xfrm>
            <a:off x="2729028" y="7922809"/>
            <a:ext cx="2732700" cy="2772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1800">
                <a:latin typeface="Times New Roman"/>
                <a:ea typeface="Times New Roman"/>
                <a:cs typeface="Times New Roman"/>
                <a:sym typeface="Times New Roman"/>
              </a:rPr>
              <a:t>WMO, Research Papers</a:t>
            </a:r>
            <a:endParaRPr sz="1800">
              <a:latin typeface="Times New Roman"/>
              <a:ea typeface="Times New Roman"/>
              <a:cs typeface="Times New Roman"/>
              <a:sym typeface="Times New Roman"/>
            </a:endParaRPr>
          </a:p>
        </p:txBody>
      </p:sp>
      <p:sp>
        <p:nvSpPr>
          <p:cNvPr id="280" name="Google Shape;280;p19"/>
          <p:cNvSpPr txBox="1"/>
          <p:nvPr/>
        </p:nvSpPr>
        <p:spPr>
          <a:xfrm>
            <a:off x="7960403" y="7922809"/>
            <a:ext cx="2732700" cy="10419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1800">
                <a:latin typeface="Times New Roman"/>
                <a:ea typeface="Times New Roman"/>
                <a:cs typeface="Times New Roman"/>
                <a:sym typeface="Times New Roman"/>
              </a:rPr>
              <a:t>Insufficient data and time, insensitive to different word choice and languages</a:t>
            </a:r>
            <a:endParaRPr sz="1800">
              <a:latin typeface="Times New Roman"/>
              <a:ea typeface="Times New Roman"/>
              <a:cs typeface="Times New Roman"/>
              <a:sym typeface="Times New Roman"/>
            </a:endParaRPr>
          </a:p>
        </p:txBody>
      </p:sp>
      <p:sp>
        <p:nvSpPr>
          <p:cNvPr id="281" name="Google Shape;281;p19"/>
          <p:cNvSpPr txBox="1"/>
          <p:nvPr/>
        </p:nvSpPr>
        <p:spPr>
          <a:xfrm>
            <a:off x="13191778" y="7922809"/>
            <a:ext cx="2732700" cy="659400"/>
          </a:xfrm>
          <a:prstGeom prst="rect">
            <a:avLst/>
          </a:prstGeom>
          <a:noFill/>
          <a:ln>
            <a:noFill/>
          </a:ln>
        </p:spPr>
        <p:txBody>
          <a:bodyPr spcFirstLastPara="1" wrap="square" lIns="0" tIns="0" rIns="0" bIns="0" anchor="t" anchorCtr="0">
            <a:spAutoFit/>
          </a:bodyPr>
          <a:lstStyle/>
          <a:p>
            <a:pPr marL="0" marR="0" lvl="0" indent="0" algn="ctr" rtl="0">
              <a:lnSpc>
                <a:spcPct val="138017"/>
              </a:lnSpc>
              <a:spcBef>
                <a:spcPts val="0"/>
              </a:spcBef>
              <a:spcAft>
                <a:spcPts val="0"/>
              </a:spcAft>
              <a:buNone/>
            </a:pPr>
            <a:r>
              <a:rPr lang="en-US" sz="1800">
                <a:latin typeface="Times New Roman"/>
                <a:ea typeface="Times New Roman"/>
                <a:cs typeface="Times New Roman"/>
                <a:sym typeface="Times New Roman"/>
              </a:rPr>
              <a:t>Delay in collecting and updating new data</a:t>
            </a:r>
            <a:endParaRPr sz="1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85"/>
        <p:cNvGrpSpPr/>
        <p:nvPr/>
      </p:nvGrpSpPr>
      <p:grpSpPr>
        <a:xfrm>
          <a:off x="0" y="0"/>
          <a:ext cx="0" cy="0"/>
          <a:chOff x="0" y="0"/>
          <a:chExt cx="0" cy="0"/>
        </a:xfrm>
      </p:grpSpPr>
      <p:grpSp>
        <p:nvGrpSpPr>
          <p:cNvPr id="286" name="Google Shape;286;p20"/>
          <p:cNvGrpSpPr/>
          <p:nvPr/>
        </p:nvGrpSpPr>
        <p:grpSpPr>
          <a:xfrm>
            <a:off x="0" y="0"/>
            <a:ext cx="9551719" cy="5372843"/>
            <a:chOff x="0" y="0"/>
            <a:chExt cx="6089457" cy="3425320"/>
          </a:xfrm>
        </p:grpSpPr>
        <p:sp>
          <p:nvSpPr>
            <p:cNvPr id="287" name="Google Shape;287;p20"/>
            <p:cNvSpPr/>
            <p:nvPr/>
          </p:nvSpPr>
          <p:spPr>
            <a:xfrm>
              <a:off x="0" y="0"/>
              <a:ext cx="6089457" cy="3425320"/>
            </a:xfrm>
            <a:custGeom>
              <a:avLst/>
              <a:gdLst/>
              <a:ahLst/>
              <a:cxnLst/>
              <a:rect l="l" t="t" r="r" b="b"/>
              <a:pathLst>
                <a:path w="6089457" h="3425320" extrusionOk="0">
                  <a:moveTo>
                    <a:pt x="0" y="3425320"/>
                  </a:moveTo>
                  <a:lnTo>
                    <a:pt x="0" y="0"/>
                  </a:lnTo>
                  <a:lnTo>
                    <a:pt x="6089457" y="0"/>
                  </a:lnTo>
                  <a:cubicBezTo>
                    <a:pt x="4059638" y="1141773"/>
                    <a:pt x="2029819" y="2283546"/>
                    <a:pt x="0" y="3425320"/>
                  </a:cubicBezTo>
                  <a:close/>
                </a:path>
              </a:pathLst>
            </a:custGeom>
            <a:solidFill>
              <a:srgbClr val="F9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0" y="0"/>
              <a:ext cx="6089457" cy="3425320"/>
            </a:xfrm>
            <a:custGeom>
              <a:avLst/>
              <a:gdLst/>
              <a:ahLst/>
              <a:cxnLst/>
              <a:rect l="l" t="t" r="r" b="b"/>
              <a:pathLst>
                <a:path w="6089457" h="3425320" extrusionOk="0">
                  <a:moveTo>
                    <a:pt x="0" y="3425320"/>
                  </a:moveTo>
                  <a:lnTo>
                    <a:pt x="0" y="0"/>
                  </a:lnTo>
                  <a:lnTo>
                    <a:pt x="6089457" y="0"/>
                  </a:lnTo>
                  <a:cubicBezTo>
                    <a:pt x="4059638" y="1141773"/>
                    <a:pt x="2029819" y="2283546"/>
                    <a:pt x="0" y="3425320"/>
                  </a:cubicBezTo>
                  <a:close/>
                </a:path>
              </a:pathLst>
            </a:custGeom>
            <a:blipFill rotWithShape="1">
              <a:blip r:embed="rId3">
                <a:alphaModFix/>
              </a:blip>
              <a:stretch>
                <a:fillRect t="-83411" b="-8341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0"/>
          <p:cNvGrpSpPr/>
          <p:nvPr/>
        </p:nvGrpSpPr>
        <p:grpSpPr>
          <a:xfrm rot="-1660488">
            <a:off x="-3627327" y="4967609"/>
            <a:ext cx="8282372" cy="3158421"/>
            <a:chOff x="0" y="-19050"/>
            <a:chExt cx="2181366" cy="831850"/>
          </a:xfrm>
        </p:grpSpPr>
        <p:sp>
          <p:nvSpPr>
            <p:cNvPr id="290" name="Google Shape;290;p20"/>
            <p:cNvSpPr/>
            <p:nvPr/>
          </p:nvSpPr>
          <p:spPr>
            <a:xfrm>
              <a:off x="0" y="0"/>
              <a:ext cx="2181366" cy="106603"/>
            </a:xfrm>
            <a:custGeom>
              <a:avLst/>
              <a:gdLst/>
              <a:ahLst/>
              <a:cxnLst/>
              <a:rect l="l" t="t" r="r" b="b"/>
              <a:pathLst>
                <a:path w="2181366" h="106603" extrusionOk="0">
                  <a:moveTo>
                    <a:pt x="0" y="0"/>
                  </a:moveTo>
                  <a:lnTo>
                    <a:pt x="2181366" y="0"/>
                  </a:lnTo>
                  <a:lnTo>
                    <a:pt x="2181366" y="106603"/>
                  </a:lnTo>
                  <a:lnTo>
                    <a:pt x="0" y="106603"/>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20"/>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2" name="Google Shape;292;p20"/>
          <p:cNvGrpSpPr/>
          <p:nvPr/>
        </p:nvGrpSpPr>
        <p:grpSpPr>
          <a:xfrm rot="-1747295">
            <a:off x="4628268" y="747806"/>
            <a:ext cx="8282354" cy="3158423"/>
            <a:chOff x="0" y="-19050"/>
            <a:chExt cx="2181366" cy="831850"/>
          </a:xfrm>
        </p:grpSpPr>
        <p:sp>
          <p:nvSpPr>
            <p:cNvPr id="293" name="Google Shape;293;p20"/>
            <p:cNvSpPr/>
            <p:nvPr/>
          </p:nvSpPr>
          <p:spPr>
            <a:xfrm>
              <a:off x="0" y="0"/>
              <a:ext cx="2181366" cy="29282"/>
            </a:xfrm>
            <a:custGeom>
              <a:avLst/>
              <a:gdLst/>
              <a:ahLst/>
              <a:cxnLst/>
              <a:rect l="l" t="t" r="r" b="b"/>
              <a:pathLst>
                <a:path w="2181366" h="29282" extrusionOk="0">
                  <a:moveTo>
                    <a:pt x="0" y="0"/>
                  </a:moveTo>
                  <a:lnTo>
                    <a:pt x="2181366" y="0"/>
                  </a:lnTo>
                  <a:lnTo>
                    <a:pt x="2181366" y="29282"/>
                  </a:lnTo>
                  <a:lnTo>
                    <a:pt x="0" y="29282"/>
                  </a:lnTo>
                  <a:close/>
                </a:path>
              </a:pathLst>
            </a:custGeom>
            <a:solidFill>
              <a:srgbClr val="9D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20"/>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95" name="Google Shape;295;p20"/>
          <p:cNvSpPr/>
          <p:nvPr/>
        </p:nvSpPr>
        <p:spPr>
          <a:xfrm>
            <a:off x="12059667" y="2091737"/>
            <a:ext cx="4494422" cy="1597880"/>
          </a:xfrm>
          <a:custGeom>
            <a:avLst/>
            <a:gdLst/>
            <a:ahLst/>
            <a:cxnLst/>
            <a:rect l="l" t="t" r="r" b="b"/>
            <a:pathLst>
              <a:path w="4076573" h="1449324" extrusionOk="0">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11271062" y="1756682"/>
            <a:ext cx="2269404" cy="2268003"/>
          </a:xfrm>
          <a:custGeom>
            <a:avLst/>
            <a:gdLst/>
            <a:ahLst/>
            <a:cxnLst/>
            <a:rect l="l" t="t" r="r" b="b"/>
            <a:pathLst>
              <a:path w="2058416" h="2057146" extrusionOk="0">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9D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9739361" y="4794908"/>
            <a:ext cx="4493582" cy="1596340"/>
          </a:xfrm>
          <a:custGeom>
            <a:avLst/>
            <a:gdLst/>
            <a:ahLst/>
            <a:cxnLst/>
            <a:rect l="l" t="t" r="r" b="b"/>
            <a:pathLst>
              <a:path w="4075811" h="1447927" extrusionOk="0">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8745935" y="4459924"/>
            <a:ext cx="2266323" cy="2266323"/>
          </a:xfrm>
          <a:custGeom>
            <a:avLst/>
            <a:gdLst/>
            <a:ahLst/>
            <a:cxnLst/>
            <a:rect l="l" t="t" r="r" b="b"/>
            <a:pathLst>
              <a:path w="2055622" h="2055622" extrusionOk="0">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9D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7007468" y="7667290"/>
            <a:ext cx="4492041" cy="1595499"/>
          </a:xfrm>
          <a:custGeom>
            <a:avLst/>
            <a:gdLst/>
            <a:ahLst/>
            <a:cxnLst/>
            <a:rect l="l" t="t" r="r" b="b"/>
            <a:pathLst>
              <a:path w="4074414" h="1447165" extrusionOk="0">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6237101" y="7223819"/>
            <a:ext cx="2265483" cy="2268003"/>
          </a:xfrm>
          <a:custGeom>
            <a:avLst/>
            <a:gdLst/>
            <a:ahLst/>
            <a:cxnLst/>
            <a:rect l="l" t="t" r="r" b="b"/>
            <a:pathLst>
              <a:path w="2054860" h="2057146" extrusionOk="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9D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txBox="1"/>
          <p:nvPr/>
        </p:nvSpPr>
        <p:spPr>
          <a:xfrm>
            <a:off x="2178433" y="4859913"/>
            <a:ext cx="5488200" cy="866400"/>
          </a:xfrm>
          <a:prstGeom prst="rect">
            <a:avLst/>
          </a:prstGeom>
          <a:noFill/>
          <a:ln>
            <a:noFill/>
          </a:ln>
        </p:spPr>
        <p:txBody>
          <a:bodyPr spcFirstLastPara="1" wrap="square" lIns="0" tIns="0" rIns="0" bIns="0" anchor="t" anchorCtr="0">
            <a:spAutoFit/>
          </a:bodyPr>
          <a:lstStyle/>
          <a:p>
            <a:pPr marL="0" marR="0" lvl="0" indent="0" algn="l" rtl="0">
              <a:lnSpc>
                <a:spcPct val="99014"/>
              </a:lnSpc>
              <a:spcBef>
                <a:spcPts val="0"/>
              </a:spcBef>
              <a:spcAft>
                <a:spcPts val="0"/>
              </a:spcAft>
              <a:buNone/>
            </a:pPr>
            <a:r>
              <a:rPr lang="en-US" sz="5684" b="1">
                <a:solidFill>
                  <a:srgbClr val="040506"/>
                </a:solidFill>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sp>
        <p:nvSpPr>
          <p:cNvPr id="302" name="Google Shape;302;p20"/>
          <p:cNvSpPr txBox="1"/>
          <p:nvPr/>
        </p:nvSpPr>
        <p:spPr>
          <a:xfrm>
            <a:off x="2295783" y="5856265"/>
            <a:ext cx="3164400" cy="6756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1844">
                <a:solidFill>
                  <a:srgbClr val="231F20"/>
                </a:solidFill>
                <a:latin typeface="Times New Roman"/>
                <a:ea typeface="Times New Roman"/>
                <a:cs typeface="Times New Roman"/>
                <a:sym typeface="Times New Roman"/>
              </a:rPr>
              <a:t>Potential opportunities, advancements, and possibilities</a:t>
            </a:r>
            <a:endParaRPr/>
          </a:p>
        </p:txBody>
      </p:sp>
      <p:sp>
        <p:nvSpPr>
          <p:cNvPr id="303" name="Google Shape;303;p20"/>
          <p:cNvSpPr txBox="1"/>
          <p:nvPr/>
        </p:nvSpPr>
        <p:spPr>
          <a:xfrm>
            <a:off x="8745932" y="8300062"/>
            <a:ext cx="2961900" cy="3300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144">
                <a:solidFill>
                  <a:srgbClr val="231F20"/>
                </a:solidFill>
                <a:latin typeface="Times New Roman"/>
                <a:ea typeface="Times New Roman"/>
                <a:cs typeface="Times New Roman"/>
                <a:sym typeface="Times New Roman"/>
              </a:rPr>
              <a:t>Enhance</a:t>
            </a:r>
            <a:endParaRPr sz="1700">
              <a:latin typeface="Times New Roman"/>
              <a:ea typeface="Times New Roman"/>
              <a:cs typeface="Times New Roman"/>
              <a:sym typeface="Times New Roman"/>
            </a:endParaRPr>
          </a:p>
        </p:txBody>
      </p:sp>
      <p:sp>
        <p:nvSpPr>
          <p:cNvPr id="304" name="Google Shape;304;p20"/>
          <p:cNvSpPr txBox="1"/>
          <p:nvPr/>
        </p:nvSpPr>
        <p:spPr>
          <a:xfrm>
            <a:off x="11271057" y="5513456"/>
            <a:ext cx="2961900" cy="3300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144">
                <a:solidFill>
                  <a:srgbClr val="231F20"/>
                </a:solidFill>
                <a:latin typeface="Times New Roman"/>
                <a:ea typeface="Times New Roman"/>
                <a:cs typeface="Times New Roman"/>
                <a:sym typeface="Times New Roman"/>
              </a:rPr>
              <a:t>Deploy</a:t>
            </a:r>
            <a:endParaRPr sz="1700">
              <a:latin typeface="Times New Roman"/>
              <a:ea typeface="Times New Roman"/>
              <a:cs typeface="Times New Roman"/>
              <a:sym typeface="Times New Roman"/>
            </a:endParaRPr>
          </a:p>
        </p:txBody>
      </p:sp>
      <p:sp>
        <p:nvSpPr>
          <p:cNvPr id="305" name="Google Shape;305;p20"/>
          <p:cNvSpPr txBox="1"/>
          <p:nvPr/>
        </p:nvSpPr>
        <p:spPr>
          <a:xfrm>
            <a:off x="13840975" y="2505925"/>
            <a:ext cx="3164400" cy="323100"/>
          </a:xfrm>
          <a:prstGeom prst="rect">
            <a:avLst/>
          </a:prstGeom>
          <a:noFill/>
          <a:ln>
            <a:noFill/>
          </a:ln>
        </p:spPr>
        <p:txBody>
          <a:bodyPr spcFirstLastPara="1" wrap="square" lIns="0" tIns="0" rIns="0" bIns="0" anchor="t" anchorCtr="0">
            <a:spAutoFit/>
          </a:bodyPr>
          <a:lstStyle/>
          <a:p>
            <a:pPr marL="0" marR="0" lvl="0" indent="0" algn="l" rtl="0">
              <a:lnSpc>
                <a:spcPct val="138015"/>
              </a:lnSpc>
              <a:spcBef>
                <a:spcPts val="0"/>
              </a:spcBef>
              <a:spcAft>
                <a:spcPts val="0"/>
              </a:spcAft>
              <a:buNone/>
            </a:pPr>
            <a:r>
              <a:rPr lang="en-US" sz="2100">
                <a:solidFill>
                  <a:srgbClr val="231F20"/>
                </a:solidFill>
                <a:latin typeface="Times New Roman"/>
                <a:ea typeface="Times New Roman"/>
                <a:cs typeface="Times New Roman"/>
                <a:sym typeface="Times New Roman"/>
              </a:rPr>
              <a:t>Monitor</a:t>
            </a:r>
            <a:endParaRPr sz="2100">
              <a:solidFill>
                <a:srgbClr val="231F20"/>
              </a:solidFill>
              <a:latin typeface="Times New Roman"/>
              <a:ea typeface="Times New Roman"/>
              <a:cs typeface="Times New Roman"/>
              <a:sym typeface="Times New Roman"/>
            </a:endParaRPr>
          </a:p>
        </p:txBody>
      </p:sp>
      <p:sp>
        <p:nvSpPr>
          <p:cNvPr id="306" name="Google Shape;306;p20"/>
          <p:cNvSpPr/>
          <p:nvPr/>
        </p:nvSpPr>
        <p:spPr>
          <a:xfrm rot="-2700000">
            <a:off x="6812348" y="8020107"/>
            <a:ext cx="1114966" cy="675428"/>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7" name="Google Shape;307;p20"/>
          <p:cNvSpPr/>
          <p:nvPr/>
        </p:nvSpPr>
        <p:spPr>
          <a:xfrm rot="-2700000">
            <a:off x="9321611" y="5255357"/>
            <a:ext cx="1114966" cy="675428"/>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8" name="Google Shape;308;p20"/>
          <p:cNvSpPr/>
          <p:nvPr/>
        </p:nvSpPr>
        <p:spPr>
          <a:xfrm rot="-2700000">
            <a:off x="11848286" y="2552957"/>
            <a:ext cx="1114966" cy="675428"/>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12"/>
        <p:cNvGrpSpPr/>
        <p:nvPr/>
      </p:nvGrpSpPr>
      <p:grpSpPr>
        <a:xfrm>
          <a:off x="0" y="0"/>
          <a:ext cx="0" cy="0"/>
          <a:chOff x="0" y="0"/>
          <a:chExt cx="0" cy="0"/>
        </a:xfrm>
      </p:grpSpPr>
      <p:pic>
        <p:nvPicPr>
          <p:cNvPr id="313" name="Google Shape;313;p21"/>
          <p:cNvPicPr preferRelativeResize="0"/>
          <p:nvPr/>
        </p:nvPicPr>
        <p:blipFill>
          <a:blip r:embed="rId3">
            <a:alphaModFix/>
          </a:blip>
          <a:stretch>
            <a:fillRect/>
          </a:stretch>
        </p:blipFill>
        <p:spPr>
          <a:xfrm>
            <a:off x="760000" y="1226300"/>
            <a:ext cx="15059025" cy="8239125"/>
          </a:xfrm>
          <a:prstGeom prst="rect">
            <a:avLst/>
          </a:prstGeom>
          <a:noFill/>
          <a:ln>
            <a:noFill/>
          </a:ln>
        </p:spPr>
      </p:pic>
      <p:sp>
        <p:nvSpPr>
          <p:cNvPr id="314" name="Google Shape;314;p21"/>
          <p:cNvSpPr txBox="1"/>
          <p:nvPr/>
        </p:nvSpPr>
        <p:spPr>
          <a:xfrm>
            <a:off x="2789425" y="324175"/>
            <a:ext cx="12272700" cy="708000"/>
          </a:xfrm>
          <a:prstGeom prst="rect">
            <a:avLst/>
          </a:prstGeom>
          <a:noFill/>
          <a:ln>
            <a:noFill/>
          </a:ln>
        </p:spPr>
        <p:txBody>
          <a:bodyPr spcFirstLastPara="1" wrap="square" lIns="0" tIns="0" rIns="0" bIns="0" anchor="t" anchorCtr="0">
            <a:spAutoFit/>
          </a:bodyPr>
          <a:lstStyle/>
          <a:p>
            <a:pPr marL="0" marR="0" lvl="0" indent="0" algn="ctr" rtl="0">
              <a:lnSpc>
                <a:spcPct val="137996"/>
              </a:lnSpc>
              <a:spcBef>
                <a:spcPts val="0"/>
              </a:spcBef>
              <a:spcAft>
                <a:spcPts val="0"/>
              </a:spcAft>
              <a:buNone/>
            </a:pPr>
            <a:r>
              <a:rPr lang="en-US" sz="4600" b="1">
                <a:solidFill>
                  <a:schemeClr val="dk1"/>
                </a:solidFill>
                <a:latin typeface="Times New Roman"/>
                <a:ea typeface="Times New Roman"/>
                <a:cs typeface="Times New Roman"/>
                <a:sym typeface="Times New Roman"/>
              </a:rPr>
              <a:t>Dashboard - Output</a:t>
            </a:r>
            <a:endParaRPr sz="4600" b="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648</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Montserrat Light</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Shiney Jacob</cp:lastModifiedBy>
  <cp:revision>2</cp:revision>
  <dcterms:modified xsi:type="dcterms:W3CDTF">2023-10-11T17:43:53Z</dcterms:modified>
</cp:coreProperties>
</file>